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notesMasterIdLst>
    <p:notesMasterId r:id="rId28"/>
  </p:notesMasterIdLst>
  <p:sldIdLst>
    <p:sldId id="256" r:id="rId2"/>
    <p:sldId id="258" r:id="rId3"/>
    <p:sldId id="259" r:id="rId4"/>
    <p:sldId id="266" r:id="rId5"/>
    <p:sldId id="261" r:id="rId6"/>
    <p:sldId id="267" r:id="rId7"/>
    <p:sldId id="268" r:id="rId8"/>
    <p:sldId id="262" r:id="rId9"/>
    <p:sldId id="269" r:id="rId10"/>
    <p:sldId id="270" r:id="rId11"/>
    <p:sldId id="282" r:id="rId12"/>
    <p:sldId id="263" r:id="rId13"/>
    <p:sldId id="271" r:id="rId14"/>
    <p:sldId id="274" r:id="rId15"/>
    <p:sldId id="272" r:id="rId16"/>
    <p:sldId id="273" r:id="rId17"/>
    <p:sldId id="275" r:id="rId18"/>
    <p:sldId id="276" r:id="rId19"/>
    <p:sldId id="277" r:id="rId20"/>
    <p:sldId id="264" r:id="rId21"/>
    <p:sldId id="279" r:id="rId22"/>
    <p:sldId id="280" r:id="rId23"/>
    <p:sldId id="281" r:id="rId24"/>
    <p:sldId id="278" r:id="rId25"/>
    <p:sldId id="265" r:id="rId26"/>
    <p:sldId id="283" r:id="rId2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253" autoAdjust="0"/>
  </p:normalViewPr>
  <p:slideViewPr>
    <p:cSldViewPr snapToGrid="0">
      <p:cViewPr varScale="1">
        <p:scale>
          <a:sx n="65" d="100"/>
          <a:sy n="65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CDAE8-5222-4FFF-AC50-F423EB0376C0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5087F-0F4C-49BA-A5D2-536B9CA461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824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/>
              <a:t>Inicar</a:t>
            </a:r>
            <a:r>
              <a:rPr lang="pt-BR" dirty="0" smtClean="0"/>
              <a:t> apresentação apresentando o título do trabalho,</a:t>
            </a:r>
            <a:r>
              <a:rPr lang="pt-BR" baseline="0" dirty="0" smtClean="0"/>
              <a:t> autor e orientador.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5087F-0F4C-49BA-A5D2-536B9CA4618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595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Iniciar apresentação</a:t>
            </a:r>
            <a:r>
              <a:rPr lang="pt-BR" baseline="0" dirty="0" smtClean="0"/>
              <a:t> deste slide informando que trata-se de um estudo de caso e que os objetivos são esses.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5087F-0F4C-49BA-A5D2-536B9CA46187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0893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Iniciar (próximos dois slides) (3 conceitos de negociação e seus respectivos autores) explicando como o</a:t>
            </a:r>
            <a:r>
              <a:rPr lang="pt-BR" baseline="0" dirty="0" smtClean="0"/>
              <a:t> conceito de negociação mudou com o passar dos anos e como ainda pode mudar, afinal são conceitos subjetivos. Finalizar indicando que os atuais conceitos são os mais corretos porque levam em consideração a possibilidade de ganho mútuo.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5087F-0F4C-49BA-A5D2-536B9CA46187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9787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(próximos 3 slides) Explicar a grandiosidade do mercado varejista brasileiro</a:t>
            </a:r>
            <a:r>
              <a:rPr lang="pt-BR" baseline="0" dirty="0" smtClean="0"/>
              <a:t> através de números e citar que a empresa estudada encontra-se nesse mercado.  Citar comércio e semelhantes. Importante citar que apesar de a primeira impressão ser a imagem de uma loja, qualquer oferta de produtos ou serviços pela internet, telefone também é considerada varejo.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5087F-0F4C-49BA-A5D2-536B9CA46187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988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Apresentar a empresa objeto de estudo, citando os</a:t>
            </a:r>
            <a:r>
              <a:rPr lang="pt-BR" baseline="0" dirty="0" smtClean="0"/>
              <a:t> detalhes técnicos (número de funcionários, tempo de mercado...). Citar conceitos de lojas de departamentos e as particularidades de estar localizada em um shopping center.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5087F-0F4C-49BA-A5D2-536B9CA46187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6197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Explicar como se desenvolveu a pesquisa. Desde o levantamento de dados, a criação dos questionários</a:t>
            </a:r>
            <a:r>
              <a:rPr lang="pt-BR" baseline="0" dirty="0" smtClean="0"/>
              <a:t> em parceria com os gestores. Explicar o estabelecimento dos índices de análise e a proposta principal da pesquisa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5087F-0F4C-49BA-A5D2-536B9CA46187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630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5087F-0F4C-49BA-A5D2-536B9CA46187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5445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Apresentar os</a:t>
            </a:r>
            <a:r>
              <a:rPr lang="pt-BR" baseline="0" dirty="0" smtClean="0"/>
              <a:t> resultados da pesquisa através das tabelas criadas.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5087F-0F4C-49BA-A5D2-536B9CA46187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7540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Concluir a apresentação indicando as limitações da pesquisa</a:t>
            </a:r>
            <a:r>
              <a:rPr lang="pt-BR" baseline="0" dirty="0" smtClean="0"/>
              <a:t> e sugerindo novas áreas de análise. Enfatizar a importância da  função estratégica do comprador dentro das empresas de varejo do mercado.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5087F-0F4C-49BA-A5D2-536B9CA46187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415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A649-840E-4BCF-8757-BB73E3644AE3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BA40-B651-4E4A-9C33-154720B8F2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66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A649-840E-4BCF-8757-BB73E3644AE3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BA40-B651-4E4A-9C33-154720B8F2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65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A649-840E-4BCF-8757-BB73E3644AE3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BA40-B651-4E4A-9C33-154720B8F2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84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A649-840E-4BCF-8757-BB73E3644AE3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BA40-B651-4E4A-9C33-154720B8F2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66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A649-840E-4BCF-8757-BB73E3644AE3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BA40-B651-4E4A-9C33-154720B8F2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785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A649-840E-4BCF-8757-BB73E3644AE3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BA40-B651-4E4A-9C33-154720B8F2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213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A649-840E-4BCF-8757-BB73E3644AE3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BA40-B651-4E4A-9C33-154720B8F2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34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A649-840E-4BCF-8757-BB73E3644AE3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BA40-B651-4E4A-9C33-154720B8F2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083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A649-840E-4BCF-8757-BB73E3644AE3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BA40-B651-4E4A-9C33-154720B8F2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90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A649-840E-4BCF-8757-BB73E3644AE3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BA40-B651-4E4A-9C33-154720B8F2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250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A649-840E-4BCF-8757-BB73E3644AE3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EBA40-B651-4E4A-9C33-154720B8F2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29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9A649-840E-4BCF-8757-BB73E3644AE3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EBA40-B651-4E4A-9C33-154720B8F2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15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000" dirty="0" smtClean="0"/>
              <a:t>ESTRATÉGIAS DE NEGOCIAÇÃO COM FORNECEDORES EM UMA EMPRESA DE VAREJO DE SÃO LUÍS</a:t>
            </a:r>
            <a:endParaRPr lang="pt-BR" sz="5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Universidade Federal do Maranhão - UFMA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524000" y="4803407"/>
            <a:ext cx="4893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Autor: Amadeus Elias Machado Júnior</a:t>
            </a:r>
          </a:p>
          <a:p>
            <a:r>
              <a:rPr lang="pt-BR" dirty="0" smtClean="0"/>
              <a:t>Orientador: Professor Dr. Ademir da Rosa Martins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321" y="4109577"/>
            <a:ext cx="2033990" cy="203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3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DEPARTAMENTO DE COMPRAS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Setor da empresa responsável em comprar todas as mercadorias que serão revendidas aos consumidores finais;</a:t>
            </a:r>
          </a:p>
          <a:p>
            <a:r>
              <a:rPr lang="pt-BR" sz="3200" dirty="0" smtClean="0"/>
              <a:t>O cargo “Comprador” é o profissional encarregado de realizar esta tarefa na empresa;</a:t>
            </a:r>
          </a:p>
          <a:p>
            <a:r>
              <a:rPr lang="pt-BR" sz="3200" dirty="0" smtClean="0"/>
              <a:t>O “Gestor de Compras” é o profissional encarregado de coordenar as atividades dos 3 compradores da empresa.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07042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 DA PESQUISA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500" dirty="0" smtClean="0"/>
              <a:t>Pesquisa Bibliográfica</a:t>
            </a:r>
          </a:p>
          <a:p>
            <a:r>
              <a:rPr lang="pt-BR" sz="2500" dirty="0" smtClean="0"/>
              <a:t>Estudo de Caso da Empresa</a:t>
            </a:r>
          </a:p>
          <a:p>
            <a:r>
              <a:rPr lang="pt-BR" sz="2500" dirty="0" smtClean="0"/>
              <a:t>Criação e Estabelecimento de Critérios De Análise e Parâmetros Avaliativos</a:t>
            </a:r>
          </a:p>
          <a:p>
            <a:pPr lvl="1"/>
            <a:r>
              <a:rPr lang="pt-BR" sz="2500" dirty="0" smtClean="0"/>
              <a:t>Trabalho realizado junto ao Gestor de Compras, Gerente Geral e Diretor da empresa</a:t>
            </a:r>
          </a:p>
          <a:p>
            <a:r>
              <a:rPr lang="pt-BR" sz="2500" dirty="0" smtClean="0"/>
              <a:t>Aplicação de Questionário	</a:t>
            </a:r>
          </a:p>
          <a:p>
            <a:pPr lvl="1"/>
            <a:r>
              <a:rPr lang="pt-BR" sz="2500" dirty="0" smtClean="0"/>
              <a:t>1 questionário aplicado ao Gestor da Empresa de avaliação dos compradores da empresa segundo 10 critérios pré-estabelecidos</a:t>
            </a:r>
          </a:p>
          <a:p>
            <a:pPr lvl="1"/>
            <a:r>
              <a:rPr lang="pt-BR" sz="2500" dirty="0" smtClean="0"/>
              <a:t>1 questionário aplicado aos 3 Compradores da Empresa de avaliação de suas relações com 4 de seus fornecedores </a:t>
            </a:r>
          </a:p>
          <a:p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260160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ETAPAS DA PESQUISA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500" dirty="0" smtClean="0"/>
              <a:t>Descrição das estratégias já adotadas pela empresa;</a:t>
            </a:r>
          </a:p>
          <a:p>
            <a:r>
              <a:rPr lang="pt-BR" sz="2500" dirty="0" smtClean="0"/>
              <a:t>Identificação do fluxo do processo de negociação na empresa;</a:t>
            </a:r>
          </a:p>
          <a:p>
            <a:r>
              <a:rPr lang="pt-BR" sz="2500" dirty="0" smtClean="0"/>
              <a:t>Análise do setor responsável pela negociação com fornecedores;</a:t>
            </a:r>
          </a:p>
          <a:p>
            <a:pPr lvl="1"/>
            <a:r>
              <a:rPr lang="pt-BR" sz="2500" dirty="0" smtClean="0"/>
              <a:t>Análise de forças do Comprador</a:t>
            </a:r>
          </a:p>
          <a:p>
            <a:r>
              <a:rPr lang="pt-BR" sz="2500" dirty="0" smtClean="0"/>
              <a:t>Estabelecimento dos critérios para avaliação das estratégias</a:t>
            </a:r>
          </a:p>
          <a:p>
            <a:pPr lvl="1"/>
            <a:r>
              <a:rPr lang="pt-BR" sz="2500" dirty="0" smtClean="0"/>
              <a:t>Definição dos índices de análise</a:t>
            </a:r>
          </a:p>
          <a:p>
            <a:r>
              <a:rPr lang="pt-BR" sz="2500" dirty="0" smtClean="0"/>
              <a:t>Criação dos questionários avaliativos</a:t>
            </a:r>
          </a:p>
          <a:p>
            <a:pPr lvl="1"/>
            <a:r>
              <a:rPr lang="pt-BR" sz="2500" dirty="0" smtClean="0"/>
              <a:t>Questionários de avaliação dos compradores</a:t>
            </a:r>
          </a:p>
          <a:p>
            <a:pPr lvl="1"/>
            <a:r>
              <a:rPr lang="pt-BR" sz="2500" dirty="0" smtClean="0"/>
              <a:t>Questionários de avaliação das relações entre fornecedores e compradores</a:t>
            </a:r>
          </a:p>
          <a:p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51135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DESCRIÇÃO DAS ESTRATÉGIAS DA EMPRESA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Utilização do Calendário de Datas Varejistas para Identificação dos momentos de realizar as compras;</a:t>
            </a:r>
          </a:p>
          <a:p>
            <a:r>
              <a:rPr lang="pt-BR" sz="3200" dirty="0" smtClean="0"/>
              <a:t>Análise de relatórios de vendas e níveis de estoque;</a:t>
            </a:r>
          </a:p>
          <a:p>
            <a:r>
              <a:rPr lang="pt-BR" sz="3200" dirty="0" smtClean="0"/>
              <a:t>Verificação do histórico de compras por fornecedor</a:t>
            </a:r>
          </a:p>
          <a:p>
            <a:r>
              <a:rPr lang="pt-BR" sz="3200" dirty="0" smtClean="0"/>
              <a:t>Reunião interna entre os profissionais responsáveis para estabelecimento de diretrizes de compras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00190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FLUXO DO PROCESSO DE NEGOCIAÇÃO</a:t>
            </a:r>
            <a:endParaRPr lang="pt-BR" dirty="0"/>
          </a:p>
        </p:txBody>
      </p:sp>
      <p:pic>
        <p:nvPicPr>
          <p:cNvPr id="2050" name="Diagrama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00" t="-5699" r="-3700" b="-5699"/>
          <a:stretch>
            <a:fillRect/>
          </a:stretch>
        </p:blipFill>
        <p:spPr bwMode="auto">
          <a:xfrm>
            <a:off x="1699239" y="1342103"/>
            <a:ext cx="9037587" cy="5240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647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DO DEPARTAMENTO DE COMPRAS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Forças do Comprador:</a:t>
            </a:r>
            <a:endParaRPr lang="pt-BR" sz="3200" dirty="0"/>
          </a:p>
          <a:p>
            <a:pPr lvl="1"/>
            <a:r>
              <a:rPr lang="pt-BR" sz="2800" dirty="0" smtClean="0"/>
              <a:t>Compras </a:t>
            </a:r>
            <a:r>
              <a:rPr lang="pt-BR" sz="2800" dirty="0" smtClean="0"/>
              <a:t>periódicas</a:t>
            </a:r>
          </a:p>
          <a:p>
            <a:pPr lvl="1"/>
            <a:endParaRPr lang="pt-BR" sz="2800" dirty="0" smtClean="0"/>
          </a:p>
          <a:p>
            <a:pPr lvl="1"/>
            <a:r>
              <a:rPr lang="pt-BR" sz="2800" dirty="0" smtClean="0"/>
              <a:t>Pontualidade no </a:t>
            </a:r>
            <a:r>
              <a:rPr lang="pt-BR" sz="2800" dirty="0" smtClean="0"/>
              <a:t>Pagamento</a:t>
            </a:r>
          </a:p>
          <a:p>
            <a:pPr lvl="1"/>
            <a:endParaRPr lang="pt-BR" sz="2800" dirty="0" smtClean="0"/>
          </a:p>
          <a:p>
            <a:pPr lvl="1"/>
            <a:r>
              <a:rPr lang="pt-BR" sz="2800" dirty="0" smtClean="0"/>
              <a:t>Aquisição de produtos em grande </a:t>
            </a:r>
            <a:r>
              <a:rPr lang="pt-BR" sz="2800" dirty="0" smtClean="0"/>
              <a:t>quantidade</a:t>
            </a:r>
          </a:p>
          <a:p>
            <a:pPr lvl="1"/>
            <a:endParaRPr lang="pt-BR" sz="2800" dirty="0" smtClean="0"/>
          </a:p>
          <a:p>
            <a:pPr lvl="1"/>
            <a:r>
              <a:rPr lang="pt-BR" sz="2800" dirty="0" smtClean="0"/>
              <a:t>Possibilidade de desenvolver material alternativo</a:t>
            </a:r>
          </a:p>
        </p:txBody>
      </p:sp>
    </p:spTree>
    <p:extLst>
      <p:ext uri="{BB962C8B-B14F-4D97-AF65-F5344CB8AC3E}">
        <p14:creationId xmlns:p14="http://schemas.microsoft.com/office/powerpoint/2010/main" val="305294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CRITÉRIOS PARA AVALIAÇÃO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Avaliação dos Compradores</a:t>
            </a:r>
          </a:p>
          <a:p>
            <a:endParaRPr lang="pt-BR" sz="3200" dirty="0"/>
          </a:p>
          <a:p>
            <a:pPr marL="0" indent="0">
              <a:buNone/>
            </a:pPr>
            <a:endParaRPr lang="pt-BR" sz="3200" dirty="0" smtClean="0"/>
          </a:p>
          <a:p>
            <a:pPr lvl="1"/>
            <a:endParaRPr lang="pt-BR" sz="2800" dirty="0" smtClean="0"/>
          </a:p>
          <a:p>
            <a:pPr lvl="1"/>
            <a:r>
              <a:rPr lang="pt-BR" sz="2800" dirty="0" smtClean="0"/>
              <a:t>Medir </a:t>
            </a:r>
            <a:r>
              <a:rPr lang="pt-BR" sz="2800" dirty="0" smtClean="0"/>
              <a:t>o desempenho individual do comprador.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Avaliação das relações entre Fornecedores e Compradores</a:t>
            </a:r>
          </a:p>
          <a:p>
            <a:endParaRPr lang="pt-BR" sz="3200" dirty="0" smtClean="0"/>
          </a:p>
          <a:p>
            <a:pPr lvl="1"/>
            <a:r>
              <a:rPr lang="pt-BR" sz="2800" dirty="0" smtClean="0"/>
              <a:t>Medir a qualidade da relação entre fornecedor e comprador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7381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CRITÉRIOS PARA ANÁLISE DO COMPRADOR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Método e Organização</a:t>
            </a:r>
          </a:p>
          <a:p>
            <a:r>
              <a:rPr lang="pt-BR" sz="3200" dirty="0" smtClean="0"/>
              <a:t>Qualidade do Trabalho</a:t>
            </a:r>
          </a:p>
          <a:p>
            <a:r>
              <a:rPr lang="pt-BR" sz="3200" dirty="0" smtClean="0"/>
              <a:t>Conhecimento do Serviço</a:t>
            </a:r>
          </a:p>
          <a:p>
            <a:r>
              <a:rPr lang="pt-BR" sz="3200" dirty="0" smtClean="0"/>
              <a:t>Equilíbrio Emocional</a:t>
            </a:r>
          </a:p>
          <a:p>
            <a:r>
              <a:rPr lang="pt-BR" sz="3200" dirty="0" smtClean="0"/>
              <a:t>Apresentação Pessoal</a:t>
            </a:r>
          </a:p>
          <a:p>
            <a:endParaRPr lang="pt-BR" sz="32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Sociabilidade</a:t>
            </a:r>
          </a:p>
          <a:p>
            <a:r>
              <a:rPr lang="pt-BR" sz="3200" dirty="0" smtClean="0"/>
              <a:t>Iniciativa</a:t>
            </a:r>
          </a:p>
          <a:p>
            <a:r>
              <a:rPr lang="pt-BR" sz="3200" dirty="0" smtClean="0"/>
              <a:t>Discrição</a:t>
            </a:r>
          </a:p>
          <a:p>
            <a:r>
              <a:rPr lang="pt-BR" sz="3200" dirty="0" smtClean="0"/>
              <a:t>Disponibilidade</a:t>
            </a:r>
          </a:p>
          <a:p>
            <a:r>
              <a:rPr lang="pt-BR" sz="3200" dirty="0" smtClean="0"/>
              <a:t>Trabalho em Equipe</a:t>
            </a:r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7477432" y="5294671"/>
            <a:ext cx="1548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10 CRITÉRIOS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695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CRITÉRIOS PARA AVALIAÇÃO DA RELAÇÃO COMPRADOR X FORNECEDOR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Preço Justo</a:t>
            </a:r>
          </a:p>
          <a:p>
            <a:r>
              <a:rPr lang="pt-BR" sz="3200" dirty="0" smtClean="0"/>
              <a:t>Atendimento</a:t>
            </a:r>
          </a:p>
          <a:p>
            <a:r>
              <a:rPr lang="pt-BR" sz="3200" dirty="0" smtClean="0"/>
              <a:t>Desconto</a:t>
            </a:r>
          </a:p>
          <a:p>
            <a:r>
              <a:rPr lang="pt-BR" sz="3200" dirty="0" smtClean="0"/>
              <a:t>Flexibilidade</a:t>
            </a:r>
          </a:p>
          <a:p>
            <a:r>
              <a:rPr lang="pt-BR" sz="3200" dirty="0" smtClean="0"/>
              <a:t>Entrega do Produto</a:t>
            </a:r>
            <a:endParaRPr lang="pt-BR" sz="32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Qualidade do Produto</a:t>
            </a:r>
          </a:p>
          <a:p>
            <a:r>
              <a:rPr lang="pt-BR" sz="3200" dirty="0" smtClean="0"/>
              <a:t>Exclusividade</a:t>
            </a:r>
          </a:p>
          <a:p>
            <a:r>
              <a:rPr lang="pt-BR" sz="3200" dirty="0" smtClean="0"/>
              <a:t>Assistência para Devolução</a:t>
            </a:r>
          </a:p>
          <a:p>
            <a:r>
              <a:rPr lang="pt-BR" sz="3200" dirty="0" smtClean="0"/>
              <a:t>Treinamento</a:t>
            </a:r>
          </a:p>
          <a:p>
            <a:r>
              <a:rPr lang="pt-BR" sz="3200" dirty="0" smtClean="0"/>
              <a:t>Frete</a:t>
            </a:r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7477432" y="5294671"/>
            <a:ext cx="1548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10 CRITÉRIOS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932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QUESTIONÁRIOS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</a:t>
            </a:r>
            <a:r>
              <a:rPr lang="pt-BR" dirty="0" smtClean="0"/>
              <a:t>arâmetro de avaliação baseado em notas de 0 a 5, simbolizando as seguintes notas</a:t>
            </a:r>
            <a:r>
              <a:rPr lang="pt-BR" dirty="0" smtClean="0"/>
              <a:t>:</a:t>
            </a:r>
          </a:p>
          <a:p>
            <a:pPr marL="0" indent="0">
              <a:buNone/>
            </a:pPr>
            <a:endParaRPr lang="pt-BR" dirty="0" smtClean="0"/>
          </a:p>
          <a:p>
            <a:pPr lvl="1"/>
            <a:r>
              <a:rPr lang="pt-BR" dirty="0" smtClean="0"/>
              <a:t>0 – Muito Ruim</a:t>
            </a:r>
          </a:p>
          <a:p>
            <a:pPr lvl="1"/>
            <a:r>
              <a:rPr lang="pt-BR" dirty="0" smtClean="0"/>
              <a:t>1 – Ruim</a:t>
            </a:r>
          </a:p>
          <a:p>
            <a:pPr lvl="1"/>
            <a:r>
              <a:rPr lang="pt-BR" dirty="0" smtClean="0"/>
              <a:t>2 – Aceitável</a:t>
            </a:r>
          </a:p>
          <a:p>
            <a:pPr lvl="1"/>
            <a:r>
              <a:rPr lang="pt-BR" dirty="0" smtClean="0"/>
              <a:t>3 – Bom</a:t>
            </a:r>
          </a:p>
          <a:p>
            <a:pPr lvl="1"/>
            <a:r>
              <a:rPr lang="pt-BR" dirty="0" smtClean="0"/>
              <a:t>4 – Muito Bom</a:t>
            </a:r>
          </a:p>
          <a:p>
            <a:pPr lvl="1"/>
            <a:r>
              <a:rPr lang="pt-BR" dirty="0" smtClean="0"/>
              <a:t>5 – Excelente</a:t>
            </a:r>
          </a:p>
          <a:p>
            <a:pPr marL="457200" lvl="1" indent="0">
              <a:buNone/>
            </a:pPr>
            <a:endParaRPr lang="pt-BR" dirty="0" smtClean="0"/>
          </a:p>
        </p:txBody>
      </p:sp>
      <p:sp>
        <p:nvSpPr>
          <p:cNvPr id="9" name="Espaço Reservado para Conteúdo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Média de todos os 10 critérios avaliados é tirada para estabelecer o índice</a:t>
            </a:r>
          </a:p>
          <a:p>
            <a:r>
              <a:rPr lang="pt-BR" dirty="0" smtClean="0"/>
              <a:t>Índice de avaliação “2” é considerado nível de eficiência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982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253204"/>
          </a:xfrm>
        </p:spPr>
        <p:txBody>
          <a:bodyPr>
            <a:normAutofit/>
          </a:bodyPr>
          <a:lstStyle/>
          <a:p>
            <a:r>
              <a:rPr lang="pt-BR" sz="3200" dirty="0" smtClean="0"/>
              <a:t>GERAL:</a:t>
            </a:r>
          </a:p>
          <a:p>
            <a:pPr lvl="1"/>
            <a:r>
              <a:rPr lang="pt-BR" sz="2800" dirty="0" smtClean="0"/>
              <a:t>Analisar o processo de negociação com fornecedores no varejo a fim de estabelecer se o processo hoje desenvolvido na empresa estudada pode ser considerado eficiente</a:t>
            </a:r>
          </a:p>
          <a:p>
            <a:r>
              <a:rPr lang="pt-BR" sz="3200" dirty="0" smtClean="0"/>
              <a:t>ESPECÍFICOS:</a:t>
            </a:r>
          </a:p>
          <a:p>
            <a:pPr lvl="1"/>
            <a:r>
              <a:rPr lang="pt-BR" sz="2800" dirty="0" smtClean="0"/>
              <a:t>Verificar o processo de negociação com fornecedores na empresa</a:t>
            </a:r>
          </a:p>
          <a:p>
            <a:pPr lvl="1"/>
            <a:r>
              <a:rPr lang="pt-BR" sz="2800" dirty="0" smtClean="0"/>
              <a:t>Identificar as principais estratégias</a:t>
            </a:r>
          </a:p>
          <a:p>
            <a:pPr lvl="1"/>
            <a:r>
              <a:rPr lang="pt-BR" sz="2800" dirty="0" smtClean="0"/>
              <a:t>Avaliar a eficiência das estratégias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2736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0459"/>
            <a:ext cx="10515600" cy="1325563"/>
          </a:xfrm>
        </p:spPr>
        <p:txBody>
          <a:bodyPr/>
          <a:lstStyle/>
          <a:p>
            <a:r>
              <a:rPr lang="pt-BR" dirty="0" smtClean="0"/>
              <a:t>RESULTADOS DA PESQUISA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81715"/>
              </p:ext>
            </p:extLst>
          </p:nvPr>
        </p:nvGraphicFramePr>
        <p:xfrm>
          <a:off x="1302772" y="2006379"/>
          <a:ext cx="7030066" cy="4046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4771"/>
                <a:gridCol w="1581765"/>
                <a:gridCol w="1581765"/>
                <a:gridCol w="1581765"/>
              </a:tblGrid>
              <a:tr h="383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COMPRADOR 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COMPRADOR 2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COMPRADOR 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3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Método e Organização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42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Qualidade do Trabalho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542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Conhecimento do Serviço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194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Equilíbrio Emocional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194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Apresentação Pessoal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194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Sociabilidade 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194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Iniciativa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194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Discrição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194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Disponibilidade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194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Trabalho em Equipe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4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4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8332838" y="5648631"/>
            <a:ext cx="2330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Próprio Autor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88141" y="1506022"/>
            <a:ext cx="734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Relação de Notas dos Compradores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35179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445846"/>
              </p:ext>
            </p:extLst>
          </p:nvPr>
        </p:nvGraphicFramePr>
        <p:xfrm>
          <a:off x="722672" y="1327355"/>
          <a:ext cx="8878529" cy="46162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6009"/>
                <a:gridCol w="1408130"/>
                <a:gridCol w="1408130"/>
                <a:gridCol w="1408130"/>
                <a:gridCol w="1408130"/>
              </a:tblGrid>
              <a:tr h="2885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NOTA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77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CRITÉRIOS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A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B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C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D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85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PREÇO JUSTO 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85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ATENDIMENTO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85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DESCONTO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5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85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FLEXIBILIDADE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577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ENTREGA DO PRODUTO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577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QUALIDADE DO PRODUTO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85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EXCLUSIVIDADE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577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ASSISTENCIA PARA DEVOLUÇÃO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85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TREINAMENTO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885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FRETE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752168" y="811161"/>
            <a:ext cx="8200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Tabela de Avaliação do Comprador 1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9601199" y="5604386"/>
            <a:ext cx="2330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Próprio Autor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894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69882"/>
              </p:ext>
            </p:extLst>
          </p:nvPr>
        </p:nvGraphicFramePr>
        <p:xfrm>
          <a:off x="696234" y="1401099"/>
          <a:ext cx="8727985" cy="4384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767"/>
                <a:gridCol w="1365968"/>
                <a:gridCol w="1354292"/>
                <a:gridCol w="1389316"/>
                <a:gridCol w="1377642"/>
              </a:tblGrid>
              <a:tr h="273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 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NOTA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475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CRITÉRIOS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E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F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G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Fornecedor H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3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PREÇO JUSTO 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3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ATENDIMENTO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3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DESCONTO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3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FLEXIBILIDADE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5475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ENTREGA DO PRODUTO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5475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QUALIDADE DO PRODUTO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3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EXCLUSIVIDADE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5475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ASSISTENCIA PARA DEVOLUÇÃO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3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TREINAMENTO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3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FRETE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5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5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5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9601199" y="5604386"/>
            <a:ext cx="2330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Próprio Autor</a:t>
            </a:r>
          </a:p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766916" y="811161"/>
            <a:ext cx="8200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Tabela de Avaliação do Comprador 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439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10631"/>
              </p:ext>
            </p:extLst>
          </p:nvPr>
        </p:nvGraphicFramePr>
        <p:xfrm>
          <a:off x="667036" y="1446136"/>
          <a:ext cx="8712939" cy="4231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3686"/>
                <a:gridCol w="1275561"/>
                <a:gridCol w="1332615"/>
                <a:gridCol w="1367255"/>
                <a:gridCol w="1343822"/>
              </a:tblGrid>
              <a:tr h="311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NOTA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585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CRITÉRIOS AVALIATIVO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I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J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K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L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1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PREÇO JUSTO 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1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ATENDIMENTO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1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DESCONTO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1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FLEXIBILIDADE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1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ENTREGA DO PRODUTO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1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QUALIDADE DO PRODUTO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1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EXCLUSIVIDADE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5585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ASSISTENCIA PARA DEVOLUÇÃO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1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TREINAMENTO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1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FRETE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4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766916" y="811161"/>
            <a:ext cx="8200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Tabela de Avaliação do Comprador 3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424218" y="5515896"/>
            <a:ext cx="2330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Próprio Autor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113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137589"/>
              </p:ext>
            </p:extLst>
          </p:nvPr>
        </p:nvGraphicFramePr>
        <p:xfrm>
          <a:off x="6061585" y="1363788"/>
          <a:ext cx="3942326" cy="4594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4248"/>
                <a:gridCol w="1578078"/>
              </a:tblGrid>
              <a:tr h="9189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FORNECEDORES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MÉDIA DOS CRITÉRIOS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A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3,5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Fornecedor B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3,5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C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3,3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D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3,6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E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2,3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F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2,3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G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2,9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H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3,5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I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3,6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J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2,6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Fornecedor K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3,3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Fornecedor L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3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404736"/>
              </p:ext>
            </p:extLst>
          </p:nvPr>
        </p:nvGraphicFramePr>
        <p:xfrm>
          <a:off x="1273276" y="2402321"/>
          <a:ext cx="2668577" cy="2204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4775"/>
                <a:gridCol w="1163802"/>
              </a:tblGrid>
              <a:tr h="8222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COMPRADOR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ÍNDICE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853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2,6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853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2,5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111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</a:t>
                      </a:r>
                      <a:endParaRPr lang="pt-B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2,7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061585" y="5958347"/>
            <a:ext cx="2330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Próprio Autor</a:t>
            </a:r>
          </a:p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273276" y="4606412"/>
            <a:ext cx="2330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Próprio Autor</a:t>
            </a:r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766917" y="1843548"/>
            <a:ext cx="3937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Índice de Avaliação dos Compradores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6061585" y="742335"/>
            <a:ext cx="3937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Índice de Avaliação dos Fornecedores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426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As estratégias de negociação aplicadas na empresa são eficientes;</a:t>
            </a:r>
          </a:p>
          <a:p>
            <a:r>
              <a:rPr lang="pt-BR" sz="3200" dirty="0" smtClean="0"/>
              <a:t>Correções precisam ser tomadas ainda assim;</a:t>
            </a:r>
          </a:p>
          <a:p>
            <a:r>
              <a:rPr lang="pt-BR" sz="3200" dirty="0" smtClean="0"/>
              <a:t>Um parâmetro de avaliação foi criado para a empresa;</a:t>
            </a:r>
          </a:p>
          <a:p>
            <a:r>
              <a:rPr lang="pt-BR" sz="3200" dirty="0" smtClean="0"/>
              <a:t>Novas áreas de análise podem ser exploradas.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64754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ACUFF</a:t>
            </a:r>
            <a:r>
              <a:rPr lang="pt-BR" dirty="0"/>
              <a:t>, Frank L. </a:t>
            </a:r>
            <a:r>
              <a:rPr lang="pt-BR" b="1" dirty="0"/>
              <a:t>Como negociar qualquer coisa com qualquer pessoa em </a:t>
            </a:r>
            <a:r>
              <a:rPr lang="pt-BR" b="1" dirty="0" smtClean="0"/>
              <a:t>qualquer </a:t>
            </a:r>
            <a:r>
              <a:rPr lang="pt-BR" b="1" dirty="0"/>
              <a:t>lugar do mundo</a:t>
            </a:r>
            <a:r>
              <a:rPr lang="pt-BR" dirty="0"/>
              <a:t>. São Paulo: SENAC, 1997. 350 p. </a:t>
            </a:r>
            <a:endParaRPr lang="pt-BR" dirty="0" smtClean="0"/>
          </a:p>
          <a:p>
            <a:r>
              <a:rPr lang="pt-BR" dirty="0"/>
              <a:t>COHEN, Herb. </a:t>
            </a:r>
            <a:r>
              <a:rPr lang="pt-BR" b="1" dirty="0"/>
              <a:t>Você pode negociar qualquer coisa.</a:t>
            </a:r>
            <a:r>
              <a:rPr lang="pt-BR" dirty="0"/>
              <a:t> Rio de Janeiro: Record, 1980. 252 p. </a:t>
            </a:r>
            <a:endParaRPr lang="pt-BR" dirty="0" smtClean="0"/>
          </a:p>
          <a:p>
            <a:r>
              <a:rPr lang="pt-BR" dirty="0"/>
              <a:t>MARTINELLI, Dante P.; ALMEIDA, Ana Paula de. </a:t>
            </a:r>
            <a:r>
              <a:rPr lang="pt-BR" b="1" dirty="0"/>
              <a:t>Negociação e solução de </a:t>
            </a:r>
            <a:r>
              <a:rPr lang="pt-BR" b="1" dirty="0" smtClean="0"/>
              <a:t>conflitos</a:t>
            </a:r>
            <a:r>
              <a:rPr lang="pt-BR" b="1" dirty="0"/>
              <a:t>: do impasse ao ganha-ganha através do melhor estilo</a:t>
            </a:r>
            <a:r>
              <a:rPr lang="pt-BR" dirty="0"/>
              <a:t>. São Paulo: Atlas, </a:t>
            </a:r>
            <a:r>
              <a:rPr lang="pt-BR" dirty="0" smtClean="0"/>
              <a:t>2006</a:t>
            </a:r>
            <a:r>
              <a:rPr lang="pt-BR" dirty="0"/>
              <a:t>. 159 p. </a:t>
            </a:r>
          </a:p>
          <a:p>
            <a:r>
              <a:rPr lang="pt-BR" dirty="0"/>
              <a:t>PARENTE, Juracy. </a:t>
            </a:r>
            <a:r>
              <a:rPr lang="pt-BR" b="1" dirty="0"/>
              <a:t>Varejo no Brasil: </a:t>
            </a:r>
            <a:r>
              <a:rPr lang="pt-BR" dirty="0"/>
              <a:t>gestão e estratégia (Resumo). 2000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843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NEGOCIAÇÃO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“Negociação é o campo de conhecimento e empenho que visa a conquista de pessoas de quem se deseja alguma coisa”.	</a:t>
            </a:r>
            <a:r>
              <a:rPr lang="pt-BR" sz="3200" dirty="0"/>
              <a:t>	</a:t>
            </a:r>
            <a:r>
              <a:rPr lang="pt-BR" sz="3200" dirty="0" smtClean="0"/>
              <a:t>															COHEN (1980)</a:t>
            </a:r>
          </a:p>
          <a:p>
            <a:endParaRPr lang="pt-BR" sz="3200" dirty="0"/>
          </a:p>
          <a:p>
            <a:r>
              <a:rPr lang="pt-BR" sz="3200" dirty="0"/>
              <a:t> “Negociação é um processo de comunicação com o propósito de atingir um acordo agradável sobre diferentes ideias e </a:t>
            </a:r>
            <a:r>
              <a:rPr lang="pt-BR" sz="3200" dirty="0" smtClean="0"/>
              <a:t>necessidades”</a:t>
            </a:r>
            <a:r>
              <a:rPr lang="pt-BR" sz="3200" dirty="0"/>
              <a:t> </a:t>
            </a:r>
            <a:r>
              <a:rPr lang="pt-BR" sz="3200" dirty="0" smtClean="0"/>
              <a:t>                												ACUFF,F. (1993)</a:t>
            </a:r>
          </a:p>
        </p:txBody>
      </p:sp>
    </p:spTree>
    <p:extLst>
      <p:ext uri="{BB962C8B-B14F-4D97-AF65-F5344CB8AC3E}">
        <p14:creationId xmlns:p14="http://schemas.microsoft.com/office/powerpoint/2010/main" val="124612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1219" y="1058709"/>
            <a:ext cx="10515600" cy="5165110"/>
          </a:xfrm>
        </p:spPr>
        <p:txBody>
          <a:bodyPr>
            <a:normAutofit fontScale="92500" lnSpcReduction="10000"/>
          </a:bodyPr>
          <a:lstStyle/>
          <a:p>
            <a:r>
              <a:rPr lang="pt-BR" sz="3200" dirty="0"/>
              <a:t>“Negociação é um processo de alcançar objetivos por meio de um acordo nas situações em que existem interesses comuns, complementares e opostos, isto é, conflitos, divergências </a:t>
            </a:r>
            <a:r>
              <a:rPr lang="pt-BR" sz="3200" dirty="0" smtClean="0"/>
              <a:t>e antagonismos </a:t>
            </a:r>
            <a:r>
              <a:rPr lang="pt-BR" sz="3200" dirty="0"/>
              <a:t>de interesses, ideias e posições</a:t>
            </a:r>
            <a:r>
              <a:rPr lang="pt-BR" sz="3200" dirty="0" smtClean="0"/>
              <a:t>”. </a:t>
            </a:r>
          </a:p>
          <a:p>
            <a:pPr marL="0" indent="0">
              <a:buNone/>
            </a:pPr>
            <a:r>
              <a:rPr lang="pt-BR" sz="3200" dirty="0"/>
              <a:t>	</a:t>
            </a:r>
            <a:r>
              <a:rPr lang="pt-BR" sz="3200" dirty="0" smtClean="0"/>
              <a:t>						Wanderley (1998</a:t>
            </a:r>
            <a:r>
              <a:rPr lang="pt-BR" sz="3200" dirty="0" smtClean="0"/>
              <a:t>)</a:t>
            </a:r>
          </a:p>
          <a:p>
            <a:pPr marL="0" indent="0">
              <a:buNone/>
            </a:pPr>
            <a:endParaRPr lang="pt-BR" sz="3200" dirty="0" smtClean="0"/>
          </a:p>
          <a:p>
            <a:r>
              <a:rPr lang="pt-BR" sz="3200" dirty="0" smtClean="0"/>
              <a:t>“Para </a:t>
            </a:r>
            <a:r>
              <a:rPr lang="pt-BR" sz="3200" dirty="0"/>
              <a:t>que uma negociação seja interessante para ambos os lados é </a:t>
            </a:r>
            <a:r>
              <a:rPr lang="pt-BR" sz="3200" dirty="0" smtClean="0"/>
              <a:t>importante que </a:t>
            </a:r>
            <a:r>
              <a:rPr lang="pt-BR" sz="3200" dirty="0"/>
              <a:t>as necessidades das partes sejam identificadas e atendidas. Durante </a:t>
            </a:r>
            <a:r>
              <a:rPr lang="pt-BR" sz="3200" dirty="0" smtClean="0"/>
              <a:t>a </a:t>
            </a:r>
            <a:r>
              <a:rPr lang="pt-BR" sz="3200" dirty="0"/>
              <a:t>negociação as partes precisam </a:t>
            </a:r>
            <a:r>
              <a:rPr lang="pt-BR" sz="3200" dirty="0" smtClean="0"/>
              <a:t>ser flexíveis </a:t>
            </a:r>
            <a:r>
              <a:rPr lang="pt-BR" sz="3200" dirty="0"/>
              <a:t>na busca pelo melhor resultado </a:t>
            </a:r>
            <a:r>
              <a:rPr lang="pt-BR" sz="3200" dirty="0" smtClean="0"/>
              <a:t>possível </a:t>
            </a:r>
            <a:r>
              <a:rPr lang="pt-BR" sz="3200" dirty="0"/>
              <a:t>em todos </a:t>
            </a:r>
            <a:r>
              <a:rPr lang="pt-BR" sz="3200" dirty="0" smtClean="0"/>
              <a:t>os sentidos</a:t>
            </a:r>
            <a:r>
              <a:rPr lang="pt-BR" sz="3200" dirty="0"/>
              <a:t>, com o objetivo de criar relacionamentos </a:t>
            </a:r>
            <a:r>
              <a:rPr lang="pt-BR" sz="3200" dirty="0" smtClean="0"/>
              <a:t>duradouros” </a:t>
            </a:r>
            <a:endParaRPr lang="pt-BR" sz="3200" dirty="0"/>
          </a:p>
          <a:p>
            <a:pPr marL="0" indent="0">
              <a:buNone/>
            </a:pPr>
            <a:r>
              <a:rPr lang="pt-BR" sz="3200" dirty="0" smtClean="0"/>
              <a:t>						Martinelli e Almeida (2006)</a:t>
            </a:r>
            <a:endParaRPr lang="pt-BR" sz="3200" dirty="0"/>
          </a:p>
          <a:p>
            <a:pPr marL="0" indent="0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06058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VAREJO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“Varejo são todas as atividades que englobam o processo de venda e serviços para acolher uma necessidade pessoal do consumidor” 								</a:t>
            </a:r>
            <a:r>
              <a:rPr lang="pt-BR" sz="3200" dirty="0" smtClean="0"/>
              <a:t>							Parente </a:t>
            </a:r>
            <a:r>
              <a:rPr lang="pt-BR" sz="3200" dirty="0" smtClean="0"/>
              <a:t>(2000</a:t>
            </a:r>
            <a:r>
              <a:rPr lang="pt-BR" sz="3200" dirty="0" smtClean="0"/>
              <a:t>)</a:t>
            </a:r>
            <a:endParaRPr lang="pt-BR" sz="3200" dirty="0" smtClean="0"/>
          </a:p>
          <a:p>
            <a:r>
              <a:rPr lang="pt-BR" sz="3200" dirty="0" smtClean="0"/>
              <a:t>“Unidades de negócio que compram mercadorias de fabricantes, atacadistas ou outros distribuidores e vende diretamente a outros consumidores finais” 														</a:t>
            </a:r>
            <a:r>
              <a:rPr lang="pt-BR" sz="3200" dirty="0" smtClean="0"/>
              <a:t>					American </a:t>
            </a:r>
            <a:r>
              <a:rPr lang="pt-BR" sz="3200" dirty="0" smtClean="0"/>
              <a:t>Marketing </a:t>
            </a:r>
            <a:r>
              <a:rPr lang="pt-BR" sz="3200" dirty="0" err="1" smtClean="0"/>
              <a:t>Association</a:t>
            </a:r>
            <a:r>
              <a:rPr lang="pt-BR" sz="3200" dirty="0" smtClean="0"/>
              <a:t> </a:t>
            </a:r>
            <a:endParaRPr lang="pt-BR" sz="3200" dirty="0"/>
          </a:p>
          <a:p>
            <a:pPr marL="0" indent="0">
              <a:buNone/>
            </a:pPr>
            <a:endParaRPr lang="pt-BR" sz="3200" dirty="0" smtClean="0"/>
          </a:p>
        </p:txBody>
      </p:sp>
    </p:spTree>
    <p:extLst>
      <p:ext uri="{BB962C8B-B14F-4D97-AF65-F5344CB8AC3E}">
        <p14:creationId xmlns:p14="http://schemas.microsoft.com/office/powerpoint/2010/main" val="343797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3883204" y="228535"/>
            <a:ext cx="6661893" cy="6258143"/>
          </a:xfrm>
        </p:spPr>
      </p:pic>
      <p:sp>
        <p:nvSpPr>
          <p:cNvPr id="5" name="CaixaDeTexto 4"/>
          <p:cNvSpPr txBox="1"/>
          <p:nvPr/>
        </p:nvSpPr>
        <p:spPr>
          <a:xfrm>
            <a:off x="648930" y="737420"/>
            <a:ext cx="2610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Gráfico de Distribuição do emprego formal por setor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648930" y="5692877"/>
            <a:ext cx="2610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Fonte: IDV – Instituto para Desenvolvimento do Varejo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4660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268362" y="398207"/>
            <a:ext cx="9556954" cy="6269538"/>
          </a:xfrm>
        </p:spPr>
      </p:pic>
      <p:sp>
        <p:nvSpPr>
          <p:cNvPr id="5" name="CaixaDeTexto 4"/>
          <p:cNvSpPr txBox="1"/>
          <p:nvPr/>
        </p:nvSpPr>
        <p:spPr>
          <a:xfrm>
            <a:off x="1268362" y="737420"/>
            <a:ext cx="2610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Variação percentual de crescimento de receita nominal 2012/2013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648930" y="5692877"/>
            <a:ext cx="261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dirty="0" smtClean="0"/>
              <a:t>Fonte: </a:t>
            </a:r>
            <a:r>
              <a:rPr lang="pt-BR" sz="1600" dirty="0" err="1" smtClean="0"/>
              <a:t>Cielo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52412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EMPRESA OBJETO DE ESTUDO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7373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Loja de Departamento de 8000 m²;</a:t>
            </a:r>
          </a:p>
          <a:p>
            <a:r>
              <a:rPr lang="pt-BR" sz="3200" dirty="0" smtClean="0"/>
              <a:t>15 anos de mercado;</a:t>
            </a:r>
          </a:p>
          <a:p>
            <a:r>
              <a:rPr lang="pt-BR" sz="3200" dirty="0" smtClean="0"/>
              <a:t>São 10 departamentos de vendas distintos;</a:t>
            </a:r>
          </a:p>
          <a:p>
            <a:r>
              <a:rPr lang="pt-BR" sz="3200" dirty="0" smtClean="0"/>
              <a:t>Localizada em um Shopping Center da cidade de São Luís;</a:t>
            </a:r>
          </a:p>
          <a:p>
            <a:r>
              <a:rPr lang="pt-BR" sz="3200" dirty="0" smtClean="0"/>
              <a:t>Empresa de médio ou grande porte (depende do critério);</a:t>
            </a:r>
          </a:p>
          <a:p>
            <a:r>
              <a:rPr lang="pt-BR" sz="3200" dirty="0" smtClean="0"/>
              <a:t>Faturamento Médio Anual de R$ 13.000.000,00;</a:t>
            </a:r>
          </a:p>
          <a:p>
            <a:r>
              <a:rPr lang="pt-BR" sz="3200" dirty="0" smtClean="0"/>
              <a:t>Possui 153 funcionários.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76180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ORGANIZACIONAL DA EMPRESA</a:t>
            </a:r>
            <a:endParaRPr lang="pt-BR" dirty="0"/>
          </a:p>
        </p:txBody>
      </p:sp>
      <p:pic>
        <p:nvPicPr>
          <p:cNvPr id="1026" name="Diagrama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50" t="-5348" r="-3850" b="-5348"/>
          <a:stretch>
            <a:fillRect/>
          </a:stretch>
        </p:blipFill>
        <p:spPr bwMode="auto">
          <a:xfrm>
            <a:off x="2698955" y="1194619"/>
            <a:ext cx="6056747" cy="5310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9232490" y="5737123"/>
            <a:ext cx="2121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Fonte: Próprio Autor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85258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1340</TotalTime>
  <Words>1418</Words>
  <Application>Microsoft Office PowerPoint</Application>
  <PresentationFormat>Widescreen</PresentationFormat>
  <Paragraphs>407</Paragraphs>
  <Slides>26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Office Theme</vt:lpstr>
      <vt:lpstr>ESTRATÉGIAS DE NEGOCIAÇÃO COM FORNECEDORES EM UMA EMPRESA DE VAREJO DE SÃO LUÍS</vt:lpstr>
      <vt:lpstr>OBJETIVOS </vt:lpstr>
      <vt:lpstr>NEGOCIAÇÃO </vt:lpstr>
      <vt:lpstr>Apresentação do PowerPoint</vt:lpstr>
      <vt:lpstr>VAREJO</vt:lpstr>
      <vt:lpstr>Apresentação do PowerPoint</vt:lpstr>
      <vt:lpstr>Apresentação do PowerPoint</vt:lpstr>
      <vt:lpstr>A EMPRESA OBJETO DE ESTUDO</vt:lpstr>
      <vt:lpstr>ESTRUTURA ORGANIZACIONAL DA EMPRESA</vt:lpstr>
      <vt:lpstr>DEPARTAMENTO DE COMPRAS</vt:lpstr>
      <vt:lpstr>METODOLOGIA DA PESQUISA </vt:lpstr>
      <vt:lpstr>ETAPAS DA PESQUISA</vt:lpstr>
      <vt:lpstr>DESCRIÇÃO DAS ESTRATÉGIAS DA EMPRESA </vt:lpstr>
      <vt:lpstr>FLUXO DO PROCESSO DE NEGOCIAÇÃO</vt:lpstr>
      <vt:lpstr>ANÁLISE DO DEPARTAMENTO DE COMPRAS</vt:lpstr>
      <vt:lpstr>CRITÉRIOS PARA AVALIAÇÃO</vt:lpstr>
      <vt:lpstr>CRITÉRIOS PARA ANÁLISE DO COMPRADOR </vt:lpstr>
      <vt:lpstr>CRITÉRIOS PARA AVALIAÇÃO DA RELAÇÃO COMPRADOR X FORNECEDOR</vt:lpstr>
      <vt:lpstr>QUESTIONÁRIOS</vt:lpstr>
      <vt:lpstr>RESULTADOS DA PESQUISA</vt:lpstr>
      <vt:lpstr>Apresentação do PowerPoint</vt:lpstr>
      <vt:lpstr>Apresentação do PowerPoint</vt:lpstr>
      <vt:lpstr>Apresentação do PowerPoint</vt:lpstr>
      <vt:lpstr>Apresentação do PowerPoint</vt:lpstr>
      <vt:lpstr>CONCLUSÃO </vt:lpstr>
      <vt:lpstr>REFERÊNCIAS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ESTRATÉGIAS DE NEGOCIAÇÃO COM FORNECEDORES EM UMA EMPRESA DE VAREJO DE SÃO LUÍS</dc:title>
  <dc:creator>Amadeus Elias</dc:creator>
  <cp:lastModifiedBy>Amadeus Elias</cp:lastModifiedBy>
  <cp:revision>57</cp:revision>
  <dcterms:created xsi:type="dcterms:W3CDTF">2014-07-12T02:28:42Z</dcterms:created>
  <dcterms:modified xsi:type="dcterms:W3CDTF">2014-07-17T03:44:11Z</dcterms:modified>
</cp:coreProperties>
</file>