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3" r:id="rId3"/>
    <p:sldId id="260" r:id="rId4"/>
    <p:sldId id="265" r:id="rId5"/>
    <p:sldId id="266" r:id="rId6"/>
    <p:sldId id="267" r:id="rId7"/>
    <p:sldId id="268" r:id="rId8"/>
    <p:sldId id="269" r:id="rId9"/>
    <p:sldId id="270" r:id="rId10"/>
    <p:sldId id="286" r:id="rId11"/>
    <p:sldId id="272" r:id="rId12"/>
    <p:sldId id="273" r:id="rId13"/>
    <p:sldId id="275" r:id="rId14"/>
    <p:sldId id="274" r:id="rId15"/>
    <p:sldId id="276" r:id="rId16"/>
    <p:sldId id="277" r:id="rId17"/>
    <p:sldId id="278" r:id="rId18"/>
    <p:sldId id="279" r:id="rId19"/>
    <p:sldId id="280" r:id="rId20"/>
    <p:sldId id="285" r:id="rId21"/>
    <p:sldId id="261" r:id="rId22"/>
    <p:sldId id="262" r:id="rId23"/>
  </p:sldIdLst>
  <p:sldSz cx="9144000" cy="6858000" type="screen4x3"/>
  <p:notesSz cx="6881813" cy="100028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FB60C516-6BEF-4F48-A684-367AB4F7D9E2}" type="datetimeFigureOut">
              <a:rPr lang="pt-BR" smtClean="0"/>
              <a:t>20/08/2014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4B5F58D8-8B2D-4007-9D71-B36643850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636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EC2E658B-08AB-444B-A8D9-915677178011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5D5D5839-9200-45AD-808C-0DAE7937A1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303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D5839-9200-45AD-808C-0DAE7937A1A3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67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DCF095-F659-4618-9276-D3CA8749A8BC}" type="datetimeFigureOut">
              <a:rPr lang="pt-BR" smtClean="0"/>
              <a:pPr/>
              <a:t>20/08/2014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658C6F-6AE0-483A-ABEB-74793B5AC91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0509"/>
            <a:ext cx="1248138" cy="12072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683568" y="1099185"/>
            <a:ext cx="828092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 smtClean="0"/>
              <a:t>GLAUCE EMMANUELLE ABRANTES SOARES</a:t>
            </a: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2000" dirty="0" smtClean="0"/>
              <a:t>	</a:t>
            </a:r>
            <a:br>
              <a:rPr lang="pt-BR" sz="2000" dirty="0" smtClean="0"/>
            </a:br>
            <a:r>
              <a:rPr lang="pt-BR" sz="2000" b="1" dirty="0"/>
              <a:t>A INFLUÊNCIA DO PROGRAMA DE APRENDIZAGEM DO SENAC (SERVIÇO NACIONAL DE APRENDIZAGEM COMERCIAL) NA CAPACITAÇÃO PROFISSIONAL E INSERÇÃO DE JOVENS MAIS CAPACITADOS E MOTIVADOS NO MERCADO DE TRABALHO EM SÃO LUÍS - MA.</a:t>
            </a:r>
            <a:endParaRPr lang="pt-BR" sz="2000" dirty="0"/>
          </a:p>
          <a:p>
            <a:pPr algn="ctr"/>
            <a:r>
              <a:rPr lang="pt-BR" sz="1200" b="1" dirty="0"/>
              <a:t> </a:t>
            </a:r>
            <a:endParaRPr lang="pt-BR" sz="1200" dirty="0"/>
          </a:p>
          <a:p>
            <a:pPr algn="ctr"/>
            <a:endParaRPr lang="pt-BR" sz="4000" dirty="0" smtClean="0"/>
          </a:p>
          <a:p>
            <a:pPr algn="ctr"/>
            <a:r>
              <a:rPr lang="pt-BR" sz="4000" dirty="0"/>
              <a:t> </a:t>
            </a:r>
            <a:r>
              <a:rPr lang="pt-BR" sz="3000" dirty="0"/>
              <a:t/>
            </a:r>
            <a:br>
              <a:rPr lang="pt-BR" sz="3000" dirty="0"/>
            </a:br>
            <a:r>
              <a:rPr lang="pt-BR" dirty="0"/>
              <a:t/>
            </a:r>
            <a:br>
              <a:rPr lang="pt-BR" dirty="0"/>
            </a:br>
            <a:r>
              <a:rPr lang="pt-BR" sz="1200" dirty="0"/>
              <a:t/>
            </a:r>
            <a:br>
              <a:rPr lang="pt-BR" sz="1200" dirty="0"/>
            </a:br>
            <a:r>
              <a:rPr lang="pt-BR" sz="3000" dirty="0"/>
              <a:t> </a:t>
            </a:r>
            <a:r>
              <a:rPr lang="pt-BR" sz="3000" dirty="0" smtClean="0"/>
              <a:t>Orientadora: </a:t>
            </a:r>
            <a:r>
              <a:rPr lang="pt-BR" sz="3000" dirty="0"/>
              <a:t>Prof. </a:t>
            </a:r>
            <a:r>
              <a:rPr lang="pt-BR" sz="3000" dirty="0" smtClean="0"/>
              <a:t>Vilma Heluy</a:t>
            </a:r>
            <a:endParaRPr lang="pt-B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>
                <a:effectLst/>
              </a:rPr>
              <a:t> Teorias Motivacionais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129888" y="1412776"/>
            <a:ext cx="7890080" cy="4800600"/>
          </a:xfrm>
        </p:spPr>
        <p:txBody>
          <a:bodyPr>
            <a:normAutofit/>
          </a:bodyPr>
          <a:lstStyle/>
          <a:p>
            <a:endParaRPr lang="pt-BR" b="1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17962" y="1682176"/>
            <a:ext cx="74640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 </a:t>
            </a:r>
          </a:p>
          <a:p>
            <a:r>
              <a:rPr lang="pt-BR" sz="3200" dirty="0" smtClean="0"/>
              <a:t>                                                        </a:t>
            </a:r>
            <a:endParaRPr lang="pt-BR" sz="3200" dirty="0"/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</p:txBody>
      </p:sp>
      <p:sp>
        <p:nvSpPr>
          <p:cNvPr id="5" name="Retângulo 4"/>
          <p:cNvSpPr/>
          <p:nvPr/>
        </p:nvSpPr>
        <p:spPr>
          <a:xfrm>
            <a:off x="1187624" y="1988840"/>
            <a:ext cx="4176000" cy="86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/>
              <a:t>Teoria da Hierarquia das Necessidades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174887" y="4187646"/>
            <a:ext cx="4284000" cy="90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/>
              <a:t>Teoria dos dois Fatores de Herzberg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664291" y="1642365"/>
            <a:ext cx="3296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Importante teoria da motivação diz que as necessidades humanas  estão organizadas em níveis hierárquicos.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788329" y="3736687"/>
            <a:ext cx="31858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Tem como base o ambiente externo e o trabalho do individuo ,objetiva-se em identificar a satisfação e insatisfação dos empregados no ambiente de trabalho. 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344934" y="5836938"/>
            <a:ext cx="2358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(CHIAVENATO , 2003)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4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2400" b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24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24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pt-BR" sz="2400" dirty="0"/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559" y="1052736"/>
            <a:ext cx="6423529" cy="42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72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Serviço Nacional de Aprendizagem Comercial - SENAC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2854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Histórico</a:t>
            </a:r>
            <a:r>
              <a:rPr lang="pt-BR" dirty="0"/>
              <a:t>;</a:t>
            </a:r>
          </a:p>
          <a:p>
            <a:pPr>
              <a:lnSpc>
                <a:spcPct val="150000"/>
              </a:lnSpc>
            </a:pPr>
            <a:r>
              <a:rPr lang="pt-BR" dirty="0"/>
              <a:t>Localização;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Polos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0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>
                <a:effectLst/>
              </a:rPr>
              <a:t>Aprendizagem 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896544"/>
          </a:xfrm>
        </p:spPr>
        <p:txBody>
          <a:bodyPr>
            <a:normAutofit fontScale="47500" lnSpcReduction="20000"/>
          </a:bodyPr>
          <a:lstStyle/>
          <a:p>
            <a:pPr marL="109728" lvl="2" indent="0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pt-BR" sz="5800" dirty="0" smtClean="0"/>
              <a:t>A </a:t>
            </a:r>
            <a:r>
              <a:rPr lang="pt-BR" sz="5800" dirty="0"/>
              <a:t>aprendizagem é vista como o processo pelo qual se torna possível obter uma mudança de comportamento relativamente estável resultante da pratica, onde esta inclui e envolve experiências importantes na vida do jovem, expressadas em comportamento e em suas expectativas.</a:t>
            </a:r>
          </a:p>
          <a:p>
            <a:pPr marL="109728" indent="0">
              <a:buNone/>
            </a:pPr>
            <a:endParaRPr lang="pt-BR" sz="3000" dirty="0" smtClean="0"/>
          </a:p>
          <a:p>
            <a:pPr marL="109728" indent="0">
              <a:buNone/>
            </a:pPr>
            <a:r>
              <a:rPr lang="pt-BR" sz="5100" dirty="0"/>
              <a:t> </a:t>
            </a:r>
            <a:r>
              <a:rPr lang="pt-BR" sz="5100" dirty="0" smtClean="0"/>
              <a:t>                                      </a:t>
            </a:r>
          </a:p>
          <a:p>
            <a:pPr marL="109728" indent="0">
              <a:buNone/>
            </a:pPr>
            <a:endParaRPr lang="pt-BR" sz="5100" dirty="0"/>
          </a:p>
          <a:p>
            <a:pPr marL="109728" indent="0">
              <a:buNone/>
            </a:pPr>
            <a:r>
              <a:rPr lang="pt-BR" sz="5100" dirty="0" smtClean="0"/>
              <a:t>                                                    (CHIAVENATO ,2009) </a:t>
            </a:r>
            <a:endParaRPr lang="pt-BR" sz="5100" dirty="0"/>
          </a:p>
        </p:txBody>
      </p:sp>
    </p:spTree>
    <p:extLst>
      <p:ext uri="{BB962C8B-B14F-4D97-AF65-F5344CB8AC3E}">
        <p14:creationId xmlns:p14="http://schemas.microsoft.com/office/powerpoint/2010/main" val="123431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>
                <a:effectLst/>
              </a:rPr>
              <a:t>O SENAC e a Aprendizagem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03648" y="1340767"/>
            <a:ext cx="7498080" cy="5107069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endParaRPr lang="pt-PT" dirty="0"/>
          </a:p>
          <a:p>
            <a:pPr marL="109728" indent="0" algn="just">
              <a:lnSpc>
                <a:spcPct val="150000"/>
              </a:lnSpc>
              <a:buNone/>
            </a:pP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14" y="3861048"/>
            <a:ext cx="3971497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637392" y="1611957"/>
            <a:ext cx="7327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Em cumprimento à sua missão Institucional de “</a:t>
            </a:r>
            <a:r>
              <a:rPr lang="pt-BR" sz="2800" i="1" dirty="0"/>
              <a:t>Educar para o trabalho em atividades do comércio de bens, serviços e turismo” </a:t>
            </a:r>
            <a:r>
              <a:rPr lang="pt-BR" sz="2800" i="1" dirty="0" smtClean="0"/>
              <a:t>,</a:t>
            </a:r>
            <a:r>
              <a:rPr lang="pt-BR" sz="2800" dirty="0" smtClean="0"/>
              <a:t> </a:t>
            </a:r>
            <a:r>
              <a:rPr lang="pt-BR" sz="2800" dirty="0"/>
              <a:t>é que a Instituição se compromete com a qualidade da educação e com o desenvolvimento dos cidadãos. </a:t>
            </a:r>
            <a:endParaRPr lang="pt-BR" sz="2800" dirty="0" smtClean="0"/>
          </a:p>
          <a:p>
            <a:r>
              <a:rPr lang="pt-BR" sz="2800" dirty="0"/>
              <a:t> </a:t>
            </a:r>
            <a:r>
              <a:rPr lang="pt-BR" sz="2800" dirty="0" smtClean="0"/>
              <a:t>                                         (</a:t>
            </a:r>
            <a:r>
              <a:rPr lang="pt-BR" sz="2800" dirty="0"/>
              <a:t>SENAC, 2006. p 10</a:t>
            </a:r>
            <a:r>
              <a:rPr lang="pt-BR" sz="2800" dirty="0" smtClean="0"/>
              <a:t>)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819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effectLst/>
              </a:rPr>
              <a:t>Programa Jovem aprendiz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03648" y="1340768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t-BR" dirty="0"/>
              <a:t>P</a:t>
            </a:r>
            <a:r>
              <a:rPr lang="pt-BR" dirty="0" smtClean="0"/>
              <a:t>rograma </a:t>
            </a:r>
            <a:r>
              <a:rPr lang="pt-BR" dirty="0"/>
              <a:t>de natureza técnico profissional que prevê a execução de atividades teóricas e práticas que devem ser orientadas pela entidade qualificada em formação técnica profissional metódica, e apresentar ainda especificação para o publico alvo do </a:t>
            </a:r>
            <a:r>
              <a:rPr lang="pt-BR" dirty="0" smtClean="0"/>
              <a:t>programa.</a:t>
            </a:r>
          </a:p>
          <a:p>
            <a:pPr marL="82296" indent="0">
              <a:buNone/>
            </a:pPr>
            <a:r>
              <a:rPr lang="pt-BR" dirty="0" smtClean="0"/>
              <a:t> </a:t>
            </a:r>
          </a:p>
          <a:p>
            <a:pPr marL="82296" indent="0">
              <a:buNone/>
            </a:pPr>
            <a:r>
              <a:rPr lang="pt-BR" sz="2800" dirty="0"/>
              <a:t> </a:t>
            </a:r>
            <a:r>
              <a:rPr lang="pt-BR" sz="2800" dirty="0" smtClean="0"/>
              <a:t>             (</a:t>
            </a:r>
            <a:r>
              <a:rPr lang="pt-BR" sz="2800" dirty="0"/>
              <a:t>MANUAL DA APRENDIZAGEM, 2011</a:t>
            </a:r>
            <a:r>
              <a:rPr lang="pt-BR" sz="2800" dirty="0" smtClean="0"/>
              <a:t>)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499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/>
              </a:rPr>
              <a:t>Indicadores de satisfação com o Programa</a:t>
            </a:r>
            <a:endParaRPr lang="pt-BR" b="1" dirty="0"/>
          </a:p>
        </p:txBody>
      </p:sp>
      <p:pic>
        <p:nvPicPr>
          <p:cNvPr id="4098" name="Imagem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11395"/>
            <a:ext cx="5695158" cy="36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8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>
                <a:effectLst/>
              </a:rPr>
              <a:t>Contribuição do curso para capacitação profissional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4608512"/>
          </a:xfrm>
        </p:spPr>
        <p:txBody>
          <a:bodyPr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342" y="1772816"/>
            <a:ext cx="5952844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/>
              </a:rPr>
              <a:t>Preparação </a:t>
            </a:r>
            <a:r>
              <a:rPr lang="pt-BR" b="1" dirty="0">
                <a:effectLst/>
              </a:rPr>
              <a:t>do jovem para os desafios do mercado</a:t>
            </a:r>
            <a:endParaRPr lang="pt-BR" b="1" dirty="0"/>
          </a:p>
        </p:txBody>
      </p:sp>
      <p:pic>
        <p:nvPicPr>
          <p:cNvPr id="6146" name="Imagem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75" y="1879600"/>
            <a:ext cx="5331732" cy="36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8302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/>
              </a:rPr>
              <a:t>Motivação </a:t>
            </a:r>
            <a:r>
              <a:rPr lang="pt-BR" b="1" dirty="0">
                <a:effectLst/>
              </a:rPr>
              <a:t>para buscar uma profissão</a:t>
            </a:r>
            <a:endParaRPr lang="pt-BR" dirty="0"/>
          </a:p>
        </p:txBody>
      </p:sp>
      <p:pic>
        <p:nvPicPr>
          <p:cNvPr id="7170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59" y="1878012"/>
            <a:ext cx="5326122" cy="36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720000" algn="just">
              <a:lnSpc>
                <a:spcPct val="150000"/>
              </a:lnSpc>
              <a:buNone/>
            </a:pPr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presente trabalho de conclusão de curso tem por objetivo </a:t>
            </a:r>
            <a:r>
              <a:rPr lang="pt-BR" dirty="0" smtClean="0"/>
              <a:t>conhecer a opinião dos jovens aprendizes regularmente matriculados e ativos no Programa de Aprendizagem do Serviço Nacional de Aprendizagem Comercial (SENAC) sobre a relevância do curso tanto para a capacitação profissional quanto na motivação para a inserção no mercado de trabalho local.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875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18457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endParaRPr lang="pt-BR" dirty="0" smtClean="0"/>
          </a:p>
          <a:p>
            <a:pPr algn="just">
              <a:lnSpc>
                <a:spcPct val="150000"/>
              </a:lnSpc>
              <a:buNone/>
            </a:pPr>
            <a:r>
              <a:rPr lang="pt-BR" dirty="0" smtClean="0"/>
              <a:t>	Este trabalho mostrou a importância que Programas de capacitação profissional tem na vida do jovem. O programa estimula o jovem a capacitar-se e a buscar uma profissão, sendo possível formar jovens trabalhadores mais preparados e motivados para o mercado de trabalho.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331640" y="764704"/>
            <a:ext cx="7498080" cy="4800600"/>
          </a:xfrm>
        </p:spPr>
        <p:txBody>
          <a:bodyPr>
            <a:normAutofit fontScale="92500"/>
          </a:bodyPr>
          <a:lstStyle/>
          <a:p>
            <a:pPr marL="82296" indent="0" algn="ctr">
              <a:buNone/>
            </a:pPr>
            <a:endParaRPr lang="pt-BR" dirty="0" smtClean="0"/>
          </a:p>
          <a:p>
            <a:pPr marL="82296" indent="0" algn="ctr">
              <a:buNone/>
            </a:pPr>
            <a:r>
              <a:rPr lang="pt-BR" sz="4000" dirty="0" smtClean="0"/>
              <a:t>“</a:t>
            </a:r>
            <a:r>
              <a:rPr lang="pt-BR" sz="4000" i="1" dirty="0"/>
              <a:t> </a:t>
            </a:r>
            <a:r>
              <a:rPr lang="pt-BR" sz="4000" dirty="0"/>
              <a:t>é através da educação que o homem se desenvolve e coloca para fora suas potencialidades interiores, e é ainda através de oportunidades que ele consegue explorar seu talento</a:t>
            </a:r>
            <a:r>
              <a:rPr lang="pt-BR" sz="4000" dirty="0" smtClean="0"/>
              <a:t>.”</a:t>
            </a:r>
            <a:endParaRPr lang="pt-BR" dirty="0"/>
          </a:p>
          <a:p>
            <a:pPr marL="82296" indent="0">
              <a:buNone/>
            </a:pPr>
            <a:endParaRPr lang="pt-BR" dirty="0" smtClean="0"/>
          </a:p>
          <a:p>
            <a:pPr marL="109728" indent="0" algn="ctr">
              <a:buNone/>
            </a:pPr>
            <a:r>
              <a:rPr lang="pt-BR" b="1" dirty="0" smtClean="0"/>
              <a:t>Idalberto </a:t>
            </a:r>
            <a:r>
              <a:rPr lang="pt-BR" b="1" dirty="0"/>
              <a:t>Chiavenato </a:t>
            </a:r>
          </a:p>
          <a:p>
            <a:pPr marL="109728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64167" y="2132856"/>
            <a:ext cx="7056784" cy="252028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pt-BR" sz="10000" dirty="0" smtClean="0"/>
          </a:p>
          <a:p>
            <a:pPr marL="109728" indent="0" algn="ctr">
              <a:buNone/>
            </a:pPr>
            <a:r>
              <a:rPr lang="pt-BR" sz="10000" dirty="0" smtClean="0"/>
              <a:t>OBRIGADA !</a:t>
            </a:r>
            <a:endParaRPr lang="pt-BR" sz="10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053" y="188640"/>
            <a:ext cx="1243013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0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r>
              <a:rPr lang="pt-BR" b="1" dirty="0" smtClean="0">
                <a:effectLst/>
              </a:rPr>
              <a:t>Trabalho infantil no mundo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3568" y="1268761"/>
            <a:ext cx="8229600" cy="4392488"/>
          </a:xfrm>
        </p:spPr>
        <p:txBody>
          <a:bodyPr>
            <a:normAutofit fontScale="85000" lnSpcReduction="20000"/>
          </a:bodyPr>
          <a:lstStyle/>
          <a:p>
            <a:pPr marL="109728" indent="720000" algn="just">
              <a:lnSpc>
                <a:spcPct val="150000"/>
              </a:lnSpc>
              <a:buNone/>
            </a:pPr>
            <a:endParaRPr lang="pt-BR" dirty="0" smtClean="0"/>
          </a:p>
          <a:p>
            <a:pPr marL="109728" indent="720000" algn="just">
              <a:lnSpc>
                <a:spcPct val="150000"/>
              </a:lnSpc>
              <a:buNone/>
            </a:pPr>
            <a:r>
              <a:rPr lang="pt-BR" sz="3800" dirty="0" smtClean="0"/>
              <a:t>Há </a:t>
            </a:r>
            <a:r>
              <a:rPr lang="pt-BR" sz="3800" dirty="0"/>
              <a:t>registros do trabalho a menores remontados desde o código de Hamurabi(cerca de 2.000 a.c).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t-BR" sz="2800" dirty="0" smtClean="0"/>
              <a:t>                                                         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BR" sz="2800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t-BR" sz="2800" dirty="0" smtClean="0"/>
              <a:t>                                                                       </a:t>
            </a:r>
            <a:r>
              <a:rPr lang="pt-BR" sz="2800" dirty="0" smtClean="0"/>
              <a:t>(LIMA , 2006)</a:t>
            </a:r>
          </a:p>
        </p:txBody>
      </p:sp>
    </p:spTree>
    <p:extLst>
      <p:ext uri="{BB962C8B-B14F-4D97-AF65-F5344CB8AC3E}">
        <p14:creationId xmlns:p14="http://schemas.microsoft.com/office/powerpoint/2010/main" val="200862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259632" y="296510"/>
            <a:ext cx="7714104" cy="623731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t-BR" dirty="0"/>
              <a:t>Para Azumbuja (2004) na Roma antiga </a:t>
            </a:r>
            <a:endParaRPr lang="pt-PT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t-BR" dirty="0"/>
              <a:t>a criança era objeto do Estado, este estimulava que a educação fosse totalmente voltada para a guerra.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779" y="2924944"/>
            <a:ext cx="2475724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24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547664" y="21098"/>
            <a:ext cx="7315252" cy="1143000"/>
          </a:xfrm>
        </p:spPr>
        <p:txBody>
          <a:bodyPr>
            <a:normAutofit/>
          </a:bodyPr>
          <a:lstStyle/>
          <a:p>
            <a:r>
              <a:rPr lang="pt-BR" dirty="0" smtClean="0">
                <a:effectLst/>
              </a:rPr>
              <a:t>Trabalho infantil no Brasil 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083516" y="1071800"/>
            <a:ext cx="763284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Os primeiros relatos de exploração das crianças e adolescentes no Brasil são registradas com a vinda dos portugueses para o território brasileiro .</a:t>
            </a:r>
          </a:p>
          <a:p>
            <a:endParaRPr lang="pt-BR" sz="3200" dirty="0" smtClean="0"/>
          </a:p>
          <a:p>
            <a:r>
              <a:rPr lang="pt-BR" sz="3200" dirty="0" smtClean="0"/>
              <a:t>As embarcações portuguesas trouxeram muitas crianças menores de 9 anos para trabalhar no Brasil.</a:t>
            </a:r>
          </a:p>
          <a:p>
            <a:endParaRPr lang="pt-BR" sz="3200" dirty="0" smtClean="0"/>
          </a:p>
          <a:p>
            <a:endParaRPr lang="pt-BR" sz="3200" dirty="0" smtClean="0"/>
          </a:p>
          <a:p>
            <a:r>
              <a:rPr lang="pt-BR" dirty="0" smtClean="0"/>
              <a:t>                                                                  (CUSTODIO E VERONESE , 2007)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83516" y="5087291"/>
            <a:ext cx="273630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i="1" dirty="0"/>
              <a:t>grumetes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283968" y="5085184"/>
            <a:ext cx="273630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i="1" dirty="0"/>
              <a:t>pajens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691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16824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effectLst/>
              </a:rPr>
              <a:t>Estatuto da Criança e do Adolescente - ECA</a:t>
            </a:r>
            <a:endParaRPr lang="pt-BR" dirty="0">
              <a:effectLst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445224"/>
          </a:xfrm>
        </p:spPr>
        <p:txBody>
          <a:bodyPr>
            <a:normAutofit fontScale="25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t-BR" sz="11200" dirty="0"/>
              <a:t>	Aprovado pela Assembleia Geral das Nações Unidas, em 20 de novembro de novembro de 1959, a Declaração Universal dos Direitos da Criança.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t-BR" sz="11200" dirty="0" smtClean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t-BR" sz="11200" dirty="0" smtClean="0"/>
              <a:t>Assim</a:t>
            </a:r>
            <a:r>
              <a:rPr lang="pt-BR" sz="11200" dirty="0"/>
              <a:t>, foi ratificado pelo </a:t>
            </a:r>
            <a:r>
              <a:rPr lang="pt-BR" sz="11200" dirty="0" smtClean="0"/>
              <a:t>Brasil a </a:t>
            </a:r>
            <a:r>
              <a:rPr lang="pt-BR" sz="11200" dirty="0"/>
              <a:t>Lei </a:t>
            </a:r>
            <a:r>
              <a:rPr lang="pt-BR" sz="11200" dirty="0" smtClean="0"/>
              <a:t>8.069 </a:t>
            </a:r>
            <a:r>
              <a:rPr lang="pt-BR" sz="11200" dirty="0"/>
              <a:t>de 13 de julho de </a:t>
            </a:r>
            <a:r>
              <a:rPr lang="pt-BR" sz="11200" dirty="0" smtClean="0"/>
              <a:t>1990 , que instituiu </a:t>
            </a:r>
            <a:r>
              <a:rPr lang="pt-BR" sz="11200" dirty="0"/>
              <a:t>o Estatuto da Criança e do Adolescente (ECA</a:t>
            </a:r>
            <a:r>
              <a:rPr lang="pt-BR" sz="11200" dirty="0" smtClean="0"/>
              <a:t>)</a:t>
            </a:r>
            <a:r>
              <a:rPr lang="pt-BR" sz="12800" dirty="0" smtClean="0"/>
              <a:t>. 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t-BR" sz="12800" dirty="0"/>
              <a:t> </a:t>
            </a:r>
            <a:r>
              <a:rPr lang="pt-BR" sz="12800" dirty="0" smtClean="0"/>
              <a:t>                                                       </a:t>
            </a:r>
            <a:r>
              <a:rPr lang="pt-BR" sz="7200" dirty="0" smtClean="0"/>
              <a:t>(</a:t>
            </a:r>
            <a:r>
              <a:rPr lang="pt-BR" sz="7200" dirty="0"/>
              <a:t>UNICEF BRASIL).</a:t>
            </a:r>
            <a:endParaRPr lang="pt-BR" sz="7200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r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81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effectLst/>
              </a:rPr>
              <a:t>   Lei </a:t>
            </a:r>
            <a:r>
              <a:rPr lang="pt-BR" b="1" dirty="0">
                <a:effectLst/>
              </a:rPr>
              <a:t>da </a:t>
            </a:r>
            <a:r>
              <a:rPr lang="pt-BR" b="1" dirty="0" smtClean="0">
                <a:effectLst/>
              </a:rPr>
              <a:t>Aprendizagem - </a:t>
            </a:r>
            <a:r>
              <a:rPr lang="pt-BR" dirty="0" smtClean="0"/>
              <a:t>Lei </a:t>
            </a:r>
            <a:r>
              <a:rPr lang="pt-BR" dirty="0"/>
              <a:t>10.097, de 19 de dezembro de 2000, 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1412776"/>
            <a:ext cx="8394136" cy="4968552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endParaRPr lang="pt-BR" dirty="0" smtClean="0"/>
          </a:p>
          <a:p>
            <a:pPr marL="82296" indent="0">
              <a:buNone/>
            </a:pPr>
            <a:r>
              <a:rPr lang="pt-BR" dirty="0" smtClean="0"/>
              <a:t>Aprendiz </a:t>
            </a:r>
            <a:r>
              <a:rPr lang="pt-BR" dirty="0"/>
              <a:t>é o jovem que estuda e trabalha, </a:t>
            </a:r>
            <a:r>
              <a:rPr lang="pt-BR" dirty="0" smtClean="0"/>
              <a:t>e recebe, </a:t>
            </a:r>
            <a:r>
              <a:rPr lang="pt-BR" dirty="0"/>
              <a:t>ao mesmo tempo, formação na profissão para a qual está se capacitando. Deve cursar a escola regular (se ainda não concluiu o Ensino Médio) e estar matriculado e frequentando instituição de ensino técnica profissional conveniada com a empresa. </a:t>
            </a:r>
            <a:endParaRPr lang="pt-BR" dirty="0" smtClean="0"/>
          </a:p>
          <a:p>
            <a:pPr marL="82296" indent="0">
              <a:buNone/>
            </a:pPr>
            <a:endParaRPr lang="pt-BR" dirty="0"/>
          </a:p>
          <a:p>
            <a:pPr marL="82296" indent="0">
              <a:buNone/>
            </a:pPr>
            <a:r>
              <a:rPr lang="pt-BR" sz="2800" dirty="0" smtClean="0"/>
              <a:t>             (</a:t>
            </a:r>
            <a:r>
              <a:rPr lang="pt-BR" sz="2800" dirty="0"/>
              <a:t>MANUAL DA APRENDIZAGEM, 2011).</a:t>
            </a:r>
          </a:p>
          <a:p>
            <a:pPr marL="82296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6987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 smtClean="0">
                <a:effectLst/>
              </a:rPr>
              <a:t>Direitos assegurados pela Lei da Aprendizagem 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3568" y="1268760"/>
            <a:ext cx="8208912" cy="5112568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pt-BR" b="1" dirty="0"/>
          </a:p>
          <a:p>
            <a:pPr>
              <a:lnSpc>
                <a:spcPct val="160000"/>
              </a:lnSpc>
            </a:pPr>
            <a:r>
              <a:rPr lang="pt-BR" sz="2800" dirty="0" smtClean="0"/>
              <a:t>Registro </a:t>
            </a:r>
            <a:r>
              <a:rPr lang="pt-BR" sz="2800" dirty="0"/>
              <a:t>na Carteira de Trabalho e Previdência Social</a:t>
            </a:r>
            <a:endParaRPr lang="pt-BR" sz="2800" dirty="0" smtClean="0"/>
          </a:p>
          <a:p>
            <a:pPr>
              <a:lnSpc>
                <a:spcPct val="160000"/>
              </a:lnSpc>
            </a:pPr>
            <a:r>
              <a:rPr lang="pt-BR" sz="2800" dirty="0" smtClean="0"/>
              <a:t>Carga horária reduzida </a:t>
            </a:r>
          </a:p>
          <a:p>
            <a:pPr>
              <a:lnSpc>
                <a:spcPct val="160000"/>
              </a:lnSpc>
            </a:pPr>
            <a:r>
              <a:rPr lang="pt-BR" sz="2800" dirty="0" smtClean="0"/>
              <a:t>Vigência de contrato</a:t>
            </a:r>
            <a:endParaRPr lang="pt-BR" sz="2800" dirty="0"/>
          </a:p>
          <a:p>
            <a:pPr>
              <a:lnSpc>
                <a:spcPct val="160000"/>
              </a:lnSpc>
            </a:pPr>
            <a:r>
              <a:rPr lang="pt-BR" sz="2800" dirty="0" smtClean="0"/>
              <a:t>Direito ao salario (</a:t>
            </a:r>
            <a:r>
              <a:rPr lang="pt-BR" sz="2800" dirty="0"/>
              <a:t>salário-mínimo hora </a:t>
            </a:r>
            <a:r>
              <a:rPr lang="pt-BR" sz="2800" dirty="0" smtClean="0"/>
              <a:t>)</a:t>
            </a:r>
            <a:endParaRPr lang="pt-BR" sz="2800" dirty="0"/>
          </a:p>
          <a:p>
            <a:pPr>
              <a:lnSpc>
                <a:spcPct val="160000"/>
              </a:lnSpc>
            </a:pPr>
            <a:r>
              <a:rPr lang="pt-BR" sz="2800" dirty="0" smtClean="0"/>
              <a:t>FGTS </a:t>
            </a:r>
            <a:r>
              <a:rPr lang="pt-BR" sz="2800" dirty="0"/>
              <a:t>– Fundo de Garantia do Tempo de </a:t>
            </a:r>
            <a:r>
              <a:rPr lang="pt-BR" sz="2800" dirty="0" smtClean="0"/>
              <a:t>Serviço</a:t>
            </a:r>
          </a:p>
          <a:p>
            <a:pPr>
              <a:lnSpc>
                <a:spcPct val="160000"/>
              </a:lnSpc>
            </a:pPr>
            <a:r>
              <a:rPr lang="pt-BR" sz="2800" dirty="0" smtClean="0"/>
              <a:t>férias deve </a:t>
            </a:r>
            <a:r>
              <a:rPr lang="pt-BR" sz="2800" dirty="0"/>
              <a:t>coincidir com o período das férias escolares do ensino regular </a:t>
            </a:r>
            <a:endParaRPr lang="pt-BR" sz="2800" dirty="0" smtClean="0"/>
          </a:p>
          <a:p>
            <a:pPr marL="82296" indent="0">
              <a:lnSpc>
                <a:spcPct val="160000"/>
              </a:lnSpc>
              <a:buNone/>
            </a:pPr>
            <a:r>
              <a:rPr lang="pt-BR" sz="2800" dirty="0" smtClean="0"/>
              <a:t>                                      (</a:t>
            </a:r>
            <a:r>
              <a:rPr lang="pt-BR" sz="2800" dirty="0"/>
              <a:t>MANUAL DA APRENDIZAGEM, 2011).</a:t>
            </a:r>
          </a:p>
          <a:p>
            <a:pPr>
              <a:lnSpc>
                <a:spcPct val="160000"/>
              </a:lnSpc>
            </a:pPr>
            <a:endParaRPr lang="pt-BR" sz="2800" dirty="0" smtClean="0"/>
          </a:p>
          <a:p>
            <a:pPr>
              <a:lnSpc>
                <a:spcPct val="160000"/>
              </a:lnSpc>
            </a:pPr>
            <a:endParaRPr lang="pt-BR" dirty="0"/>
          </a:p>
          <a:p>
            <a:pPr>
              <a:lnSpc>
                <a:spcPct val="160000"/>
              </a:lnSpc>
            </a:pPr>
            <a:endParaRPr lang="pt-BR" dirty="0" smtClean="0"/>
          </a:p>
          <a:p>
            <a:pPr>
              <a:lnSpc>
                <a:spcPct val="160000"/>
              </a:lnSpc>
            </a:pPr>
            <a:endParaRPr lang="pt-BR" dirty="0" smtClean="0"/>
          </a:p>
          <a:p>
            <a:pPr>
              <a:lnSpc>
                <a:spcPct val="160000"/>
              </a:lnSpc>
            </a:pPr>
            <a:endParaRPr lang="pt-BR" dirty="0" smtClean="0"/>
          </a:p>
          <a:p>
            <a:pPr>
              <a:lnSpc>
                <a:spcPct val="160000"/>
              </a:lnSpc>
            </a:pPr>
            <a:endParaRPr lang="pt-BR" dirty="0" smtClean="0"/>
          </a:p>
          <a:p>
            <a:pPr>
              <a:lnSpc>
                <a:spcPct val="160000"/>
              </a:lnSpc>
            </a:pPr>
            <a:endParaRPr lang="pt-BR" dirty="0" smtClean="0"/>
          </a:p>
          <a:p>
            <a:pPr>
              <a:lnSpc>
                <a:spcPct val="16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110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>
                <a:effectLst/>
              </a:rPr>
              <a:t>Motivação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b="1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356471" y="1124744"/>
            <a:ext cx="75608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 </a:t>
            </a:r>
          </a:p>
          <a:p>
            <a:r>
              <a:rPr lang="pt-BR" sz="3200" dirty="0" smtClean="0"/>
              <a:t>Motivo </a:t>
            </a:r>
            <a:r>
              <a:rPr lang="pt-BR" sz="3200" dirty="0"/>
              <a:t>é tudo aquilo que impulsiona uma pessoa a agir de determinada forma, ou pelo menos, que dá origem a um comportamento </a:t>
            </a:r>
            <a:r>
              <a:rPr lang="pt-BR" sz="3200" dirty="0" smtClean="0"/>
              <a:t>especifico</a:t>
            </a:r>
            <a:r>
              <a:rPr lang="pt-BR" sz="3200" dirty="0"/>
              <a:t> </a:t>
            </a:r>
            <a:endParaRPr lang="pt-BR" sz="3200" dirty="0" smtClean="0"/>
          </a:p>
          <a:p>
            <a:r>
              <a:rPr lang="pt-BR" sz="3200" dirty="0" smtClean="0"/>
              <a:t>                                                        </a:t>
            </a:r>
            <a:endParaRPr lang="pt-BR" sz="3200" dirty="0"/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/>
          </a:p>
          <a:p>
            <a:r>
              <a:rPr lang="pt-BR" sz="3200" dirty="0" smtClean="0"/>
              <a:t>                            </a:t>
            </a:r>
            <a:r>
              <a:rPr lang="pt-BR" sz="2800" dirty="0" smtClean="0"/>
              <a:t>(</a:t>
            </a:r>
            <a:r>
              <a:rPr lang="pt-BR" sz="2800" dirty="0"/>
              <a:t>CHIAVENATO 2009.p.121).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755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585</TotalTime>
  <Words>593</Words>
  <Application>Microsoft Office PowerPoint</Application>
  <PresentationFormat>Apresentação na tela (4:3)</PresentationFormat>
  <Paragraphs>106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Solstício</vt:lpstr>
      <vt:lpstr>Apresentação do PowerPoint</vt:lpstr>
      <vt:lpstr>RESUMO</vt:lpstr>
      <vt:lpstr> Trabalho infantil no mundo </vt:lpstr>
      <vt:lpstr>Apresentação do PowerPoint</vt:lpstr>
      <vt:lpstr>Trabalho infantil no Brasil </vt:lpstr>
      <vt:lpstr>Estatuto da Criança e do Adolescente - ECA</vt:lpstr>
      <vt:lpstr>   Lei da Aprendizagem - Lei 10.097, de 19 de dezembro de 2000, </vt:lpstr>
      <vt:lpstr>Direitos assegurados pela Lei da Aprendizagem </vt:lpstr>
      <vt:lpstr>Motivação</vt:lpstr>
      <vt:lpstr> Teorias Motivacionais</vt:lpstr>
      <vt:lpstr>Apresentação do PowerPoint</vt:lpstr>
      <vt:lpstr>Serviço Nacional de Aprendizagem Comercial - SENAC</vt:lpstr>
      <vt:lpstr>Aprendizagem </vt:lpstr>
      <vt:lpstr>O SENAC e a Aprendizagem</vt:lpstr>
      <vt:lpstr>Programa Jovem aprendiz</vt:lpstr>
      <vt:lpstr>Indicadores de satisfação com o Programa</vt:lpstr>
      <vt:lpstr> Contribuição do curso para capacitação profissional </vt:lpstr>
      <vt:lpstr>Preparação do jovem para os desafios do mercado</vt:lpstr>
      <vt:lpstr>Motivação para buscar uma profissão</vt:lpstr>
      <vt:lpstr>CONSIDERAÇÕES FINAIS</vt:lpstr>
      <vt:lpstr>Apresentação do PowerPoint</vt:lpstr>
      <vt:lpstr>Apresentação do PowerPoint</vt:lpstr>
    </vt:vector>
  </TitlesOfParts>
  <Company>OFFICE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Des</cp:lastModifiedBy>
  <cp:revision>89</cp:revision>
  <cp:lastPrinted>2014-08-18T21:18:14Z</cp:lastPrinted>
  <dcterms:created xsi:type="dcterms:W3CDTF">2013-07-03T16:56:23Z</dcterms:created>
  <dcterms:modified xsi:type="dcterms:W3CDTF">2014-08-21T01:02:25Z</dcterms:modified>
</cp:coreProperties>
</file>