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70" r:id="rId11"/>
    <p:sldId id="272" r:id="rId12"/>
    <p:sldId id="274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4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</c:dLbl>
            <c:showVal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gapWidth val="75"/>
        <c:shape val="cylinder"/>
        <c:axId val="110122496"/>
        <c:axId val="110124032"/>
        <c:axId val="0"/>
      </c:bar3DChart>
      <c:catAx>
        <c:axId val="110122496"/>
        <c:scaling>
          <c:orientation val="minMax"/>
        </c:scaling>
        <c:delete val="1"/>
        <c:axPos val="b"/>
        <c:majorTickMark val="none"/>
        <c:tickLblPos val="none"/>
        <c:crossAx val="110124032"/>
        <c:crosses val="autoZero"/>
        <c:auto val="1"/>
        <c:lblAlgn val="ctr"/>
        <c:lblOffset val="100"/>
      </c:catAx>
      <c:valAx>
        <c:axId val="110124032"/>
        <c:scaling>
          <c:orientation val="minMax"/>
        </c:scaling>
        <c:axPos val="l"/>
        <c:numFmt formatCode="0%" sourceLinked="1"/>
        <c:majorTickMark val="none"/>
        <c:tickLblPos val="nextTo"/>
        <c:crossAx val="11012249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3"/>
          <c:order val="3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4"/>
          <c:order val="4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5"/>
          <c:order val="5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6"/>
          <c:order val="6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7"/>
          <c:order val="7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8"/>
          <c:order val="8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2011927939025563E-2"/>
                  <c:y val="5.4700471845408716E-2"/>
                </c:manualLayout>
              </c:layout>
              <c:showVal val="1"/>
            </c:dLbl>
            <c:dLbl>
              <c:idx val="1"/>
              <c:layout>
                <c:manualLayout>
                  <c:x val="1.9219084702440898E-2"/>
                  <c:y val="3.6466981230272477E-2"/>
                </c:manualLayout>
              </c:layout>
              <c:showVal val="1"/>
            </c:dLbl>
            <c:dLbl>
              <c:idx val="2"/>
              <c:layout>
                <c:manualLayout>
                  <c:x val="1.9218895538221387E-2"/>
                  <c:y val="3.190860857648841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Plan1!$A$2:$A$4</c:f>
              <c:strCache>
                <c:ptCount val="3"/>
                <c:pt idx="0">
                  <c:v>Melhorias no âmbito administrativo</c:v>
                </c:pt>
                <c:pt idx="1">
                  <c:v>Melhorias no âmbito técnico</c:v>
                </c:pt>
                <c:pt idx="2">
                  <c:v>Melhorias no âmbito político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0.74000000000000332</c:v>
                </c:pt>
                <c:pt idx="1">
                  <c:v>0.19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gapWidth val="75"/>
        <c:shape val="cylinder"/>
        <c:axId val="111160320"/>
        <c:axId val="111190784"/>
        <c:axId val="0"/>
      </c:bar3DChart>
      <c:catAx>
        <c:axId val="111160320"/>
        <c:scaling>
          <c:orientation val="minMax"/>
        </c:scaling>
        <c:delete val="1"/>
        <c:axPos val="b"/>
        <c:majorTickMark val="none"/>
        <c:tickLblPos val="none"/>
        <c:crossAx val="111190784"/>
        <c:crosses val="autoZero"/>
        <c:auto val="1"/>
        <c:lblAlgn val="ctr"/>
        <c:lblOffset val="100"/>
      </c:catAx>
      <c:valAx>
        <c:axId val="111190784"/>
        <c:scaling>
          <c:orientation val="minMax"/>
        </c:scaling>
        <c:axPos val="l"/>
        <c:numFmt formatCode="0%" sourceLinked="1"/>
        <c:majorTickMark val="none"/>
        <c:tickLblPos val="nextTo"/>
        <c:crossAx val="1111603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Plan1!$A$2:$A$3</c:f>
              <c:strCache>
                <c:ptCount val="2"/>
                <c:pt idx="0">
                  <c:v>Conhecem</c:v>
                </c:pt>
                <c:pt idx="1">
                  <c:v>Não Conhecem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0.60000000000000064</c:v>
                </c:pt>
                <c:pt idx="1">
                  <c:v>0.4</c:v>
                </c:pt>
              </c:numCache>
            </c:numRef>
          </c:val>
        </c:ser>
        <c:dLbls>
          <c:showVal val="1"/>
        </c:dLbls>
        <c:gapWidth val="75"/>
        <c:shape val="cylinder"/>
        <c:axId val="110449024"/>
        <c:axId val="110450560"/>
        <c:axId val="0"/>
      </c:bar3DChart>
      <c:catAx>
        <c:axId val="110449024"/>
        <c:scaling>
          <c:orientation val="minMax"/>
        </c:scaling>
        <c:delete val="1"/>
        <c:axPos val="b"/>
        <c:majorTickMark val="none"/>
        <c:tickLblPos val="none"/>
        <c:crossAx val="110450560"/>
        <c:crosses val="autoZero"/>
        <c:auto val="1"/>
        <c:lblAlgn val="ctr"/>
        <c:lblOffset val="100"/>
      </c:catAx>
      <c:valAx>
        <c:axId val="110450560"/>
        <c:scaling>
          <c:orientation val="minMax"/>
        </c:scaling>
        <c:axPos val="l"/>
        <c:numFmt formatCode="0%" sourceLinked="1"/>
        <c:majorTickMark val="none"/>
        <c:tickLblPos val="nextTo"/>
        <c:crossAx val="11044902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Plan1!$A$2:$A$3</c:f>
              <c:strCache>
                <c:ptCount val="2"/>
                <c:pt idx="0">
                  <c:v>Gostaria de conhecer</c:v>
                </c:pt>
                <c:pt idx="1">
                  <c:v>Não gostaria de conhecer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gapWidth val="75"/>
        <c:shape val="cylinder"/>
        <c:axId val="110367104"/>
        <c:axId val="110368640"/>
        <c:axId val="0"/>
      </c:bar3DChart>
      <c:catAx>
        <c:axId val="110367104"/>
        <c:scaling>
          <c:orientation val="minMax"/>
        </c:scaling>
        <c:delete val="1"/>
        <c:axPos val="b"/>
        <c:majorTickMark val="none"/>
        <c:tickLblPos val="none"/>
        <c:crossAx val="110368640"/>
        <c:crosses val="autoZero"/>
        <c:auto val="1"/>
        <c:lblAlgn val="ctr"/>
        <c:lblOffset val="100"/>
      </c:catAx>
      <c:valAx>
        <c:axId val="110368640"/>
        <c:scaling>
          <c:orientation val="minMax"/>
        </c:scaling>
        <c:axPos val="l"/>
        <c:numFmt formatCode="0%" sourceLinked="1"/>
        <c:majorTickMark val="none"/>
        <c:tickLblPos val="nextTo"/>
        <c:crossAx val="1103671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6203703703703703E-2"/>
                  <c:y val="2.3809523809523808E-2"/>
                </c:manualLayout>
              </c:layout>
              <c:showVal val="1"/>
            </c:dLbl>
            <c:dLbl>
              <c:idx val="1"/>
              <c:layout>
                <c:manualLayout>
                  <c:x val="1.6203703703703703E-2"/>
                  <c:y val="3.174571928508936E-2"/>
                </c:manualLayout>
              </c:layout>
              <c:showVal val="1"/>
            </c:dLbl>
            <c:dLbl>
              <c:idx val="2"/>
              <c:layout>
                <c:manualLayout>
                  <c:x val="2.5462962962962962E-2"/>
                  <c:y val="2.3809523809523808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Plan1!$A$2:$A$4</c:f>
              <c:strCache>
                <c:ptCount val="3"/>
                <c:pt idx="0">
                  <c:v>Por meio do chefe</c:v>
                </c:pt>
                <c:pt idx="1">
                  <c:v>Reunião Corporativa</c:v>
                </c:pt>
                <c:pt idx="2">
                  <c:v>Outros meios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0.42000000000000032</c:v>
                </c:pt>
                <c:pt idx="1">
                  <c:v>0.33000000000000212</c:v>
                </c:pt>
                <c:pt idx="2">
                  <c:v>0.25</c:v>
                </c:pt>
              </c:numCache>
            </c:numRef>
          </c:val>
        </c:ser>
        <c:dLbls>
          <c:showVal val="1"/>
        </c:dLbls>
        <c:gapWidth val="75"/>
        <c:shape val="cylinder"/>
        <c:axId val="110573440"/>
        <c:axId val="110574976"/>
        <c:axId val="0"/>
      </c:bar3DChart>
      <c:catAx>
        <c:axId val="110573440"/>
        <c:scaling>
          <c:orientation val="minMax"/>
        </c:scaling>
        <c:delete val="1"/>
        <c:axPos val="b"/>
        <c:majorTickMark val="none"/>
        <c:tickLblPos val="none"/>
        <c:crossAx val="110574976"/>
        <c:crosses val="autoZero"/>
        <c:auto val="1"/>
        <c:lblAlgn val="ctr"/>
        <c:lblOffset val="100"/>
      </c:catAx>
      <c:valAx>
        <c:axId val="110574976"/>
        <c:scaling>
          <c:orientation val="minMax"/>
        </c:scaling>
        <c:axPos val="l"/>
        <c:numFmt formatCode="0%" sourceLinked="1"/>
        <c:majorTickMark val="none"/>
        <c:tickLblPos val="nextTo"/>
        <c:crossAx val="11057344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3"/>
          <c:order val="3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Plan1!$A$2:$A$3</c:f>
              <c:strCache>
                <c:ptCount val="2"/>
                <c:pt idx="0">
                  <c:v>Utilizam </c:v>
                </c:pt>
                <c:pt idx="1">
                  <c:v>Não utilizam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gapWidth val="75"/>
        <c:shape val="cylinder"/>
        <c:axId val="110666112"/>
        <c:axId val="110667648"/>
        <c:axId val="0"/>
      </c:bar3DChart>
      <c:catAx>
        <c:axId val="110666112"/>
        <c:scaling>
          <c:orientation val="minMax"/>
        </c:scaling>
        <c:delete val="1"/>
        <c:axPos val="b"/>
        <c:majorTickMark val="none"/>
        <c:tickLblPos val="none"/>
        <c:crossAx val="110667648"/>
        <c:crosses val="autoZero"/>
        <c:auto val="1"/>
        <c:lblAlgn val="ctr"/>
        <c:lblOffset val="100"/>
      </c:catAx>
      <c:valAx>
        <c:axId val="110667648"/>
        <c:scaling>
          <c:orientation val="minMax"/>
        </c:scaling>
        <c:axPos val="l"/>
        <c:numFmt formatCode="0%" sourceLinked="1"/>
        <c:majorTickMark val="none"/>
        <c:tickLblPos val="nextTo"/>
        <c:crossAx val="11066611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5383858267716541E-2"/>
          <c:y val="2.7122119880175852E-2"/>
          <c:w val="0.88757910469524648"/>
          <c:h val="0.7942772054088878"/>
        </c:manualLayout>
      </c:layout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3"/>
          <c:order val="3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4"/>
          <c:order val="4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8518518518518517E-2"/>
                  <c:y val="5.3332960049273494E-2"/>
                </c:manualLayout>
              </c:layout>
              <c:showVal val="1"/>
            </c:dLbl>
            <c:dLbl>
              <c:idx val="1"/>
              <c:layout>
                <c:manualLayout>
                  <c:x val="1.3888888888888888E-2"/>
                  <c:y val="5.3332960049273494E-2"/>
                </c:manualLayout>
              </c:layout>
              <c:showVal val="1"/>
            </c:dLbl>
            <c:dLbl>
              <c:idx val="2"/>
              <c:layout>
                <c:manualLayout>
                  <c:x val="2.0833333333333332E-2"/>
                  <c:y val="4.8888546711834041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Plan1!$A$2:$A$4</c:f>
              <c:strCache>
                <c:ptCount val="3"/>
                <c:pt idx="0">
                  <c:v>Utilizam sempre</c:v>
                </c:pt>
                <c:pt idx="1">
                  <c:v>Utilizam quando necessário</c:v>
                </c:pt>
                <c:pt idx="2">
                  <c:v>Utilizam esporicamente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</c:numCache>
            </c:numRef>
          </c:val>
        </c:ser>
        <c:dLbls>
          <c:showVal val="1"/>
        </c:dLbls>
        <c:gapWidth val="75"/>
        <c:shape val="cylinder"/>
        <c:axId val="110199168"/>
        <c:axId val="110200704"/>
        <c:axId val="0"/>
      </c:bar3DChart>
      <c:catAx>
        <c:axId val="110199168"/>
        <c:scaling>
          <c:orientation val="minMax"/>
        </c:scaling>
        <c:delete val="1"/>
        <c:axPos val="b"/>
        <c:majorTickMark val="none"/>
        <c:tickLblPos val="none"/>
        <c:crossAx val="110200704"/>
        <c:crosses val="autoZero"/>
        <c:auto val="1"/>
        <c:lblAlgn val="ctr"/>
        <c:lblOffset val="100"/>
      </c:catAx>
      <c:valAx>
        <c:axId val="110200704"/>
        <c:scaling>
          <c:orientation val="minMax"/>
        </c:scaling>
        <c:axPos val="l"/>
        <c:numFmt formatCode="0%" sourceLinked="1"/>
        <c:majorTickMark val="none"/>
        <c:tickLblPos val="nextTo"/>
        <c:crossAx val="11019916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3"/>
          <c:order val="3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4"/>
          <c:order val="4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5"/>
          <c:order val="5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Plan1!$A$2:$A$3</c:f>
              <c:strCache>
                <c:ptCount val="2"/>
                <c:pt idx="0">
                  <c:v>Dos que já utilizaram e ainda utilizam </c:v>
                </c:pt>
                <c:pt idx="1">
                  <c:v>Dos que já utilizaram e atualmente não utilizam 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0.70000000000000062</c:v>
                </c:pt>
                <c:pt idx="1">
                  <c:v>0.30000000000000032</c:v>
                </c:pt>
              </c:numCache>
            </c:numRef>
          </c:val>
        </c:ser>
        <c:dLbls>
          <c:showVal val="1"/>
        </c:dLbls>
        <c:gapWidth val="75"/>
        <c:shape val="cylinder"/>
        <c:axId val="110822528"/>
        <c:axId val="110824064"/>
        <c:axId val="0"/>
      </c:bar3DChart>
      <c:catAx>
        <c:axId val="110822528"/>
        <c:scaling>
          <c:orientation val="minMax"/>
        </c:scaling>
        <c:delete val="1"/>
        <c:axPos val="b"/>
        <c:majorTickMark val="none"/>
        <c:tickLblPos val="none"/>
        <c:crossAx val="110824064"/>
        <c:crosses val="autoZero"/>
        <c:auto val="1"/>
        <c:lblAlgn val="ctr"/>
        <c:lblOffset val="100"/>
      </c:catAx>
      <c:valAx>
        <c:axId val="110824064"/>
        <c:scaling>
          <c:orientation val="minMax"/>
        </c:scaling>
        <c:axPos val="l"/>
        <c:numFmt formatCode="0%" sourceLinked="1"/>
        <c:majorTickMark val="none"/>
        <c:tickLblPos val="nextTo"/>
        <c:crossAx val="11082252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3"/>
          <c:order val="3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4"/>
          <c:order val="4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5"/>
          <c:order val="5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6"/>
          <c:order val="6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Plan1!$A$2:$A$3</c:f>
              <c:strCache>
                <c:ptCount val="2"/>
                <c:pt idx="0">
                  <c:v>Cessaram o uso por falta de efetividade</c:v>
                </c:pt>
                <c:pt idx="1">
                  <c:v>Cessaram por desatualização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gapWidth val="75"/>
        <c:shape val="cylinder"/>
        <c:axId val="110910464"/>
        <c:axId val="110932736"/>
        <c:axId val="0"/>
      </c:bar3DChart>
      <c:catAx>
        <c:axId val="110910464"/>
        <c:scaling>
          <c:orientation val="minMax"/>
        </c:scaling>
        <c:delete val="1"/>
        <c:axPos val="b"/>
        <c:majorTickMark val="none"/>
        <c:tickLblPos val="none"/>
        <c:crossAx val="110932736"/>
        <c:crosses val="autoZero"/>
        <c:auto val="1"/>
        <c:lblAlgn val="ctr"/>
        <c:lblOffset val="100"/>
      </c:catAx>
      <c:valAx>
        <c:axId val="110932736"/>
        <c:scaling>
          <c:orientation val="minMax"/>
        </c:scaling>
        <c:axPos val="l"/>
        <c:numFmt formatCode="0%" sourceLinked="1"/>
        <c:majorTickMark val="none"/>
        <c:tickLblPos val="nextTo"/>
        <c:crossAx val="11091046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1"/>
          <c:order val="1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2"/>
          <c:order val="2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3"/>
          <c:order val="3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4"/>
          <c:order val="4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5"/>
          <c:order val="5"/>
          <c:tx>
            <c:strRef>
              <c:f>Plan1!$B$1</c:f>
            </c:strRef>
          </c:tx>
          <c:dLbls>
            <c:showVal val="1"/>
          </c:dLbls>
          <c:cat>
            <c:multiLvlStrRef>
              <c:f>Plan1!$A$2:$A$4</c:f>
            </c:multiLvlStrRef>
          </c:cat>
          <c:val>
            <c:numRef>
              <c:f>Plan1!$B$2:$B$4</c:f>
            </c:numRef>
          </c:val>
        </c:ser>
        <c:ser>
          <c:idx val="6"/>
          <c:order val="6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7"/>
          <c:order val="7"/>
          <c:tx>
            <c:strRef>
              <c:f>Plan1!$B$1</c:f>
            </c:strRef>
          </c:tx>
          <c:dLbls>
            <c:showVal val="1"/>
          </c:dLbls>
          <c:cat>
            <c:multiLvlStrRef>
              <c:f>Plan1!$A$2:$A$3</c:f>
            </c:multiLvlStrRef>
          </c:cat>
          <c:val>
            <c:numRef>
              <c:f>Plan1!$B$2:$B$3</c:f>
            </c:numRef>
          </c:val>
        </c:ser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Plan1!$A$2:$A$3</c:f>
              <c:strCache>
                <c:ptCount val="2"/>
                <c:pt idx="0">
                  <c:v>Não percebem o Regimento sendo debatido no dia-a-dia</c:v>
                </c:pt>
                <c:pt idx="1">
                  <c:v>Percebem o debate do Regimento</c:v>
                </c:pt>
              </c:strCache>
            </c:strRef>
          </c:cat>
          <c:val>
            <c:numRef>
              <c:f>Plan1!$B$2:$B$3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gapWidth val="75"/>
        <c:shape val="cylinder"/>
        <c:axId val="111118592"/>
        <c:axId val="111136768"/>
        <c:axId val="0"/>
      </c:bar3DChart>
      <c:catAx>
        <c:axId val="111118592"/>
        <c:scaling>
          <c:orientation val="minMax"/>
        </c:scaling>
        <c:delete val="1"/>
        <c:axPos val="b"/>
        <c:majorTickMark val="none"/>
        <c:tickLblPos val="none"/>
        <c:crossAx val="111136768"/>
        <c:crosses val="autoZero"/>
        <c:auto val="1"/>
        <c:lblAlgn val="ctr"/>
        <c:lblOffset val="100"/>
      </c:catAx>
      <c:valAx>
        <c:axId val="111136768"/>
        <c:scaling>
          <c:orientation val="minMax"/>
        </c:scaling>
        <c:axPos val="l"/>
        <c:numFmt formatCode="0%" sourceLinked="1"/>
        <c:majorTickMark val="none"/>
        <c:tickLblPos val="nextTo"/>
        <c:crossAx val="11111859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56611-DA7D-4D89-99ED-8621F6F5C9BD}" type="doc">
      <dgm:prSet loTypeId="urn:microsoft.com/office/officeart/2005/8/layout/hierarchy4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8AA942A-B6FD-4252-8FFD-8EEF8E68376F}">
      <dgm:prSet phldrT="[Texto]" custT="1"/>
      <dgm:spPr/>
      <dgm:t>
        <a:bodyPr/>
        <a:lstStyle/>
        <a:p>
          <a:r>
            <a:rPr lang="pt-BR" sz="1300" dirty="0" smtClean="0"/>
            <a:t> Identificar a utilização do regimento interno na Secretaria de Estado de Comunicação do Estado do Maranhão (SECOM-MA), enquanto instrumento do controle interno administrativo, tendo a organização, sistema e métodos (OSM) como base de procedimentos.</a:t>
          </a:r>
          <a:endParaRPr lang="pt-BR" sz="1300" b="1" dirty="0">
            <a:solidFill>
              <a:schemeClr val="bg1"/>
            </a:solidFill>
          </a:endParaRPr>
        </a:p>
      </dgm:t>
    </dgm:pt>
    <dgm:pt modelId="{60471CA8-B7BB-47DE-BCA9-4182D7BEDAA9}" type="parTrans" cxnId="{6BE821A2-9E5A-4704-8415-1B1917DE8A1B}">
      <dgm:prSet/>
      <dgm:spPr/>
      <dgm:t>
        <a:bodyPr/>
        <a:lstStyle/>
        <a:p>
          <a:endParaRPr lang="pt-BR"/>
        </a:p>
      </dgm:t>
    </dgm:pt>
    <dgm:pt modelId="{65DFEF8C-9AB9-46C9-A74F-1E1F86714DE1}" type="sibTrans" cxnId="{6BE821A2-9E5A-4704-8415-1B1917DE8A1B}">
      <dgm:prSet/>
      <dgm:spPr/>
      <dgm:t>
        <a:bodyPr/>
        <a:lstStyle/>
        <a:p>
          <a:endParaRPr lang="pt-BR"/>
        </a:p>
      </dgm:t>
    </dgm:pt>
    <dgm:pt modelId="{DA9232F1-41E5-4712-860A-33F19EC313A2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pt-BR" sz="1400" dirty="0" smtClean="0"/>
            <a:t>Verificar os procedimentos estabelecidos na SECOM-MA</a:t>
          </a:r>
          <a:endParaRPr lang="pt-BR" sz="1400" b="1" dirty="0">
            <a:solidFill>
              <a:schemeClr val="bg1"/>
            </a:solidFill>
          </a:endParaRPr>
        </a:p>
      </dgm:t>
    </dgm:pt>
    <dgm:pt modelId="{8D58C0BC-0D09-4710-AC83-799241DF091B}" type="parTrans" cxnId="{5A3B2B9E-F050-429D-AE3B-653073629D12}">
      <dgm:prSet/>
      <dgm:spPr/>
      <dgm:t>
        <a:bodyPr/>
        <a:lstStyle/>
        <a:p>
          <a:endParaRPr lang="pt-BR"/>
        </a:p>
      </dgm:t>
    </dgm:pt>
    <dgm:pt modelId="{3443C541-B7B7-4190-827A-1CBEA5D56930}" type="sibTrans" cxnId="{5A3B2B9E-F050-429D-AE3B-653073629D12}">
      <dgm:prSet/>
      <dgm:spPr/>
      <dgm:t>
        <a:bodyPr/>
        <a:lstStyle/>
        <a:p>
          <a:endParaRPr lang="pt-BR"/>
        </a:p>
      </dgm:t>
    </dgm:pt>
    <dgm:pt modelId="{C69901AD-20EA-422E-A064-C9700A307B27}">
      <dgm:prSet phldrT="[Texto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</dgm:spPr>
      <dgm:t>
        <a:bodyPr/>
        <a:lstStyle/>
        <a:p>
          <a:r>
            <a:rPr lang="pt-BR" sz="1200" dirty="0" smtClean="0"/>
            <a:t>Conhecer a percepção dos servidores sobre os procedimentos legitimados</a:t>
          </a:r>
          <a:endParaRPr lang="pt-BR" sz="1200" b="1" dirty="0">
            <a:solidFill>
              <a:schemeClr val="bg1"/>
            </a:solidFill>
          </a:endParaRPr>
        </a:p>
      </dgm:t>
    </dgm:pt>
    <dgm:pt modelId="{2194F567-4C28-4570-9FB8-6331D254391D}" type="parTrans" cxnId="{C535328E-B7DF-4460-BC75-24C1D5812804}">
      <dgm:prSet/>
      <dgm:spPr/>
      <dgm:t>
        <a:bodyPr/>
        <a:lstStyle/>
        <a:p>
          <a:endParaRPr lang="pt-BR"/>
        </a:p>
      </dgm:t>
    </dgm:pt>
    <dgm:pt modelId="{E3AFD9F8-7D7C-48B2-AAB7-CE58C1D240CF}" type="sibTrans" cxnId="{C535328E-B7DF-4460-BC75-24C1D5812804}">
      <dgm:prSet/>
      <dgm:spPr/>
      <dgm:t>
        <a:bodyPr/>
        <a:lstStyle/>
        <a:p>
          <a:endParaRPr lang="pt-BR"/>
        </a:p>
      </dgm:t>
    </dgm:pt>
    <dgm:pt modelId="{208A8765-10A9-4751-9A21-5DACF83A8C87}">
      <dgm:prSet phldrT="[Texto]"/>
      <dgm:sp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</dgm:spPr>
      <dgm:t>
        <a:bodyPr/>
        <a:lstStyle/>
        <a:p>
          <a:r>
            <a:rPr lang="pt-BR" dirty="0" smtClean="0"/>
            <a:t>Investigar os benefícios do Regimento Interno no órgão público em questão.</a:t>
          </a:r>
          <a:endParaRPr lang="pt-BR" b="1" dirty="0">
            <a:solidFill>
              <a:schemeClr val="bg1"/>
            </a:solidFill>
          </a:endParaRPr>
        </a:p>
      </dgm:t>
    </dgm:pt>
    <dgm:pt modelId="{0CCBBC31-222B-406C-8261-49975C54B8F4}" type="parTrans" cxnId="{99960457-7E08-43BC-927E-8E045B7CC1B7}">
      <dgm:prSet/>
      <dgm:spPr/>
      <dgm:t>
        <a:bodyPr/>
        <a:lstStyle/>
        <a:p>
          <a:endParaRPr lang="pt-BR"/>
        </a:p>
      </dgm:t>
    </dgm:pt>
    <dgm:pt modelId="{1809AEF4-FEB2-41B7-AC4F-5F389EEEDDA3}" type="sibTrans" cxnId="{99960457-7E08-43BC-927E-8E045B7CC1B7}">
      <dgm:prSet/>
      <dgm:spPr/>
      <dgm:t>
        <a:bodyPr/>
        <a:lstStyle/>
        <a:p>
          <a:endParaRPr lang="pt-BR"/>
        </a:p>
      </dgm:t>
    </dgm:pt>
    <dgm:pt modelId="{B3CE7D53-2885-4210-91EE-FBDEC9AC2D7E}" type="pres">
      <dgm:prSet presAssocID="{6E956611-DA7D-4D89-99ED-8621F6F5C9B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11B65AF-611A-4E38-9FAF-180CC5E504CE}" type="pres">
      <dgm:prSet presAssocID="{68AA942A-B6FD-4252-8FFD-8EEF8E68376F}" presName="vertOne" presStyleCnt="0"/>
      <dgm:spPr/>
    </dgm:pt>
    <dgm:pt modelId="{1A16B15A-02A4-47B9-8D1C-E509971FB763}" type="pres">
      <dgm:prSet presAssocID="{68AA942A-B6FD-4252-8FFD-8EEF8E68376F}" presName="txOne" presStyleLbl="node0" presStyleIdx="0" presStyleCnt="1" custLinFactNeighborX="37" custLinFactNeighborY="-8263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E5FB28-D12A-46C0-90E5-8691CF011EEE}" type="pres">
      <dgm:prSet presAssocID="{68AA942A-B6FD-4252-8FFD-8EEF8E68376F}" presName="parTransOne" presStyleCnt="0"/>
      <dgm:spPr/>
    </dgm:pt>
    <dgm:pt modelId="{A584730E-FDE9-4798-88E3-193D4A311BEA}" type="pres">
      <dgm:prSet presAssocID="{68AA942A-B6FD-4252-8FFD-8EEF8E68376F}" presName="horzOne" presStyleCnt="0"/>
      <dgm:spPr/>
    </dgm:pt>
    <dgm:pt modelId="{1C06EE53-FC2D-451E-9161-FC4152E21B65}" type="pres">
      <dgm:prSet presAssocID="{DA9232F1-41E5-4712-860A-33F19EC313A2}" presName="vertTwo" presStyleCnt="0"/>
      <dgm:spPr/>
    </dgm:pt>
    <dgm:pt modelId="{F46BAE69-33EE-497A-B093-7549349CBD5D}" type="pres">
      <dgm:prSet presAssocID="{DA9232F1-41E5-4712-860A-33F19EC313A2}" presName="txTwo" presStyleLbl="node2" presStyleIdx="0" presStyleCnt="2" custScaleY="11951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2A84077-DD7F-4218-BAD7-465E09F58F52}" type="pres">
      <dgm:prSet presAssocID="{DA9232F1-41E5-4712-860A-33F19EC313A2}" presName="horzTwo" presStyleCnt="0"/>
      <dgm:spPr/>
    </dgm:pt>
    <dgm:pt modelId="{FCF22223-D08A-40A5-8FDB-3921E16BEBC5}" type="pres">
      <dgm:prSet presAssocID="{3443C541-B7B7-4190-827A-1CBEA5D56930}" presName="sibSpaceTwo" presStyleCnt="0"/>
      <dgm:spPr/>
    </dgm:pt>
    <dgm:pt modelId="{6711C4B1-6251-4183-8F83-CBB44FCF511D}" type="pres">
      <dgm:prSet presAssocID="{C69901AD-20EA-422E-A064-C9700A307B27}" presName="vertTwo" presStyleCnt="0"/>
      <dgm:spPr/>
    </dgm:pt>
    <dgm:pt modelId="{E0C91A18-7185-4C1E-8DDA-75A6A573FF68}" type="pres">
      <dgm:prSet presAssocID="{C69901AD-20EA-422E-A064-C9700A307B27}" presName="txTwo" presStyleLbl="node2" presStyleIdx="1" presStyleCnt="2" custScaleY="12474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11407C-7BA4-4E2A-AA7C-83C146C7D6AD}" type="pres">
      <dgm:prSet presAssocID="{C69901AD-20EA-422E-A064-C9700A307B27}" presName="parTransTwo" presStyleCnt="0"/>
      <dgm:spPr/>
    </dgm:pt>
    <dgm:pt modelId="{027B1085-7A9E-4637-A060-BAA656B5E62F}" type="pres">
      <dgm:prSet presAssocID="{C69901AD-20EA-422E-A064-C9700A307B27}" presName="horzTwo" presStyleCnt="0"/>
      <dgm:spPr/>
    </dgm:pt>
    <dgm:pt modelId="{3FAD2B8A-1DC2-4F0A-9FE9-1131B99B71A8}" type="pres">
      <dgm:prSet presAssocID="{208A8765-10A9-4751-9A21-5DACF83A8C87}" presName="vertThree" presStyleCnt="0"/>
      <dgm:spPr/>
    </dgm:pt>
    <dgm:pt modelId="{3E413EB8-5A4D-49FB-9120-6A6903BA9322}" type="pres">
      <dgm:prSet presAssocID="{208A8765-10A9-4751-9A21-5DACF83A8C87}" presName="txThree" presStyleLbl="node3" presStyleIdx="0" presStyleCnt="1" custScaleY="78942" custLinFactNeighborX="-55162" custLinFactNeighborY="86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7B542B-95F3-4459-A931-958C6B21CE69}" type="pres">
      <dgm:prSet presAssocID="{208A8765-10A9-4751-9A21-5DACF83A8C87}" presName="horzThree" presStyleCnt="0"/>
      <dgm:spPr/>
    </dgm:pt>
  </dgm:ptLst>
  <dgm:cxnLst>
    <dgm:cxn modelId="{6DE20589-62DB-4AB8-9E01-EEDA99AA606B}" type="presOf" srcId="{C69901AD-20EA-422E-A064-C9700A307B27}" destId="{E0C91A18-7185-4C1E-8DDA-75A6A573FF68}" srcOrd="0" destOrd="0" presId="urn:microsoft.com/office/officeart/2005/8/layout/hierarchy4"/>
    <dgm:cxn modelId="{D15FE470-918B-40D8-9A58-0E6E50130408}" type="presOf" srcId="{DA9232F1-41E5-4712-860A-33F19EC313A2}" destId="{F46BAE69-33EE-497A-B093-7549349CBD5D}" srcOrd="0" destOrd="0" presId="urn:microsoft.com/office/officeart/2005/8/layout/hierarchy4"/>
    <dgm:cxn modelId="{9872302B-2CBC-4F6C-B8A5-4576D27E6005}" type="presOf" srcId="{68AA942A-B6FD-4252-8FFD-8EEF8E68376F}" destId="{1A16B15A-02A4-47B9-8D1C-E509971FB763}" srcOrd="0" destOrd="0" presId="urn:microsoft.com/office/officeart/2005/8/layout/hierarchy4"/>
    <dgm:cxn modelId="{5A3B2B9E-F050-429D-AE3B-653073629D12}" srcId="{68AA942A-B6FD-4252-8FFD-8EEF8E68376F}" destId="{DA9232F1-41E5-4712-860A-33F19EC313A2}" srcOrd="0" destOrd="0" parTransId="{8D58C0BC-0D09-4710-AC83-799241DF091B}" sibTransId="{3443C541-B7B7-4190-827A-1CBEA5D56930}"/>
    <dgm:cxn modelId="{30F187D5-0972-4ADD-BF4F-55ED3369FE77}" type="presOf" srcId="{6E956611-DA7D-4D89-99ED-8621F6F5C9BD}" destId="{B3CE7D53-2885-4210-91EE-FBDEC9AC2D7E}" srcOrd="0" destOrd="0" presId="urn:microsoft.com/office/officeart/2005/8/layout/hierarchy4"/>
    <dgm:cxn modelId="{99960457-7E08-43BC-927E-8E045B7CC1B7}" srcId="{C69901AD-20EA-422E-A064-C9700A307B27}" destId="{208A8765-10A9-4751-9A21-5DACF83A8C87}" srcOrd="0" destOrd="0" parTransId="{0CCBBC31-222B-406C-8261-49975C54B8F4}" sibTransId="{1809AEF4-FEB2-41B7-AC4F-5F389EEEDDA3}"/>
    <dgm:cxn modelId="{5ADDD4E3-24AF-4929-85B1-73A1DA852065}" type="presOf" srcId="{208A8765-10A9-4751-9A21-5DACF83A8C87}" destId="{3E413EB8-5A4D-49FB-9120-6A6903BA9322}" srcOrd="0" destOrd="0" presId="urn:microsoft.com/office/officeart/2005/8/layout/hierarchy4"/>
    <dgm:cxn modelId="{C535328E-B7DF-4460-BC75-24C1D5812804}" srcId="{68AA942A-B6FD-4252-8FFD-8EEF8E68376F}" destId="{C69901AD-20EA-422E-A064-C9700A307B27}" srcOrd="1" destOrd="0" parTransId="{2194F567-4C28-4570-9FB8-6331D254391D}" sibTransId="{E3AFD9F8-7D7C-48B2-AAB7-CE58C1D240CF}"/>
    <dgm:cxn modelId="{6BE821A2-9E5A-4704-8415-1B1917DE8A1B}" srcId="{6E956611-DA7D-4D89-99ED-8621F6F5C9BD}" destId="{68AA942A-B6FD-4252-8FFD-8EEF8E68376F}" srcOrd="0" destOrd="0" parTransId="{60471CA8-B7BB-47DE-BCA9-4182D7BEDAA9}" sibTransId="{65DFEF8C-9AB9-46C9-A74F-1E1F86714DE1}"/>
    <dgm:cxn modelId="{1F1C469D-C703-419C-9306-1C90A6AC7108}" type="presParOf" srcId="{B3CE7D53-2885-4210-91EE-FBDEC9AC2D7E}" destId="{311B65AF-611A-4E38-9FAF-180CC5E504CE}" srcOrd="0" destOrd="0" presId="urn:microsoft.com/office/officeart/2005/8/layout/hierarchy4"/>
    <dgm:cxn modelId="{BAC83998-45B9-4EF0-A749-5925343C6CC1}" type="presParOf" srcId="{311B65AF-611A-4E38-9FAF-180CC5E504CE}" destId="{1A16B15A-02A4-47B9-8D1C-E509971FB763}" srcOrd="0" destOrd="0" presId="urn:microsoft.com/office/officeart/2005/8/layout/hierarchy4"/>
    <dgm:cxn modelId="{0765CA75-AA86-412A-9F7F-A6213BAB0C84}" type="presParOf" srcId="{311B65AF-611A-4E38-9FAF-180CC5E504CE}" destId="{26E5FB28-D12A-46C0-90E5-8691CF011EEE}" srcOrd="1" destOrd="0" presId="urn:microsoft.com/office/officeart/2005/8/layout/hierarchy4"/>
    <dgm:cxn modelId="{5B5FD1E1-8976-464F-890D-C99FE2D9B30F}" type="presParOf" srcId="{311B65AF-611A-4E38-9FAF-180CC5E504CE}" destId="{A584730E-FDE9-4798-88E3-193D4A311BEA}" srcOrd="2" destOrd="0" presId="urn:microsoft.com/office/officeart/2005/8/layout/hierarchy4"/>
    <dgm:cxn modelId="{817F74B3-648D-4CD5-9F69-E35CEA6C592C}" type="presParOf" srcId="{A584730E-FDE9-4798-88E3-193D4A311BEA}" destId="{1C06EE53-FC2D-451E-9161-FC4152E21B65}" srcOrd="0" destOrd="0" presId="urn:microsoft.com/office/officeart/2005/8/layout/hierarchy4"/>
    <dgm:cxn modelId="{103EBA7C-993F-45C2-ADA6-153DD01AA229}" type="presParOf" srcId="{1C06EE53-FC2D-451E-9161-FC4152E21B65}" destId="{F46BAE69-33EE-497A-B093-7549349CBD5D}" srcOrd="0" destOrd="0" presId="urn:microsoft.com/office/officeart/2005/8/layout/hierarchy4"/>
    <dgm:cxn modelId="{37ABC0BC-F076-4A20-BFB7-E50E38C66AA2}" type="presParOf" srcId="{1C06EE53-FC2D-451E-9161-FC4152E21B65}" destId="{92A84077-DD7F-4218-BAD7-465E09F58F52}" srcOrd="1" destOrd="0" presId="urn:microsoft.com/office/officeart/2005/8/layout/hierarchy4"/>
    <dgm:cxn modelId="{3650D2EA-A7AD-4437-AD44-13EA1BCA3DB6}" type="presParOf" srcId="{A584730E-FDE9-4798-88E3-193D4A311BEA}" destId="{FCF22223-D08A-40A5-8FDB-3921E16BEBC5}" srcOrd="1" destOrd="0" presId="urn:microsoft.com/office/officeart/2005/8/layout/hierarchy4"/>
    <dgm:cxn modelId="{59665E4E-8FAC-4467-BCF6-E6291E19FC3E}" type="presParOf" srcId="{A584730E-FDE9-4798-88E3-193D4A311BEA}" destId="{6711C4B1-6251-4183-8F83-CBB44FCF511D}" srcOrd="2" destOrd="0" presId="urn:microsoft.com/office/officeart/2005/8/layout/hierarchy4"/>
    <dgm:cxn modelId="{6207F2B3-D907-49BE-9FD4-0B380576EABA}" type="presParOf" srcId="{6711C4B1-6251-4183-8F83-CBB44FCF511D}" destId="{E0C91A18-7185-4C1E-8DDA-75A6A573FF68}" srcOrd="0" destOrd="0" presId="urn:microsoft.com/office/officeart/2005/8/layout/hierarchy4"/>
    <dgm:cxn modelId="{4F7C9BF7-8EEF-46A5-90E4-653033EC9D5C}" type="presParOf" srcId="{6711C4B1-6251-4183-8F83-CBB44FCF511D}" destId="{DC11407C-7BA4-4E2A-AA7C-83C146C7D6AD}" srcOrd="1" destOrd="0" presId="urn:microsoft.com/office/officeart/2005/8/layout/hierarchy4"/>
    <dgm:cxn modelId="{8920E44C-1BD4-45BD-B37F-D973545EE798}" type="presParOf" srcId="{6711C4B1-6251-4183-8F83-CBB44FCF511D}" destId="{027B1085-7A9E-4637-A060-BAA656B5E62F}" srcOrd="2" destOrd="0" presId="urn:microsoft.com/office/officeart/2005/8/layout/hierarchy4"/>
    <dgm:cxn modelId="{BDC1FEE5-9BDB-47B1-AB93-4F5D53584543}" type="presParOf" srcId="{027B1085-7A9E-4637-A060-BAA656B5E62F}" destId="{3FAD2B8A-1DC2-4F0A-9FE9-1131B99B71A8}" srcOrd="0" destOrd="0" presId="urn:microsoft.com/office/officeart/2005/8/layout/hierarchy4"/>
    <dgm:cxn modelId="{37111FE7-546F-45E7-BA70-58C1E0522754}" type="presParOf" srcId="{3FAD2B8A-1DC2-4F0A-9FE9-1131B99B71A8}" destId="{3E413EB8-5A4D-49FB-9120-6A6903BA9322}" srcOrd="0" destOrd="0" presId="urn:microsoft.com/office/officeart/2005/8/layout/hierarchy4"/>
    <dgm:cxn modelId="{1CA7C100-2DE6-4769-9140-657825A54425}" type="presParOf" srcId="{3FAD2B8A-1DC2-4F0A-9FE9-1131B99B71A8}" destId="{467B542B-95F3-4459-A931-958C6B21CE69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B2592-F926-4A74-B918-5CEF6DFE5525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99823-7DAF-4427-B4B0-B16A2E7797A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97F3D-617B-43F6-A2FB-6E0CE82CFA3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441FA-3781-401A-9421-C56C3FC0FBD1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CBEE-2A62-4D17-92BD-125AF5E8EF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SLI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7142"/>
            <a:ext cx="9144000" cy="614369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3500430" y="428604"/>
            <a:ext cx="40322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Universidade Federal do Maranhão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Centro </a:t>
            </a:r>
            <a:r>
              <a:rPr lang="pt-BR" dirty="0">
                <a:latin typeface="Arial" pitchFamily="34" charset="0"/>
                <a:cs typeface="Arial" pitchFamily="34" charset="0"/>
              </a:rPr>
              <a:t>de Ciências Sociais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Curso de Administração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5"/>
          <p:cNvSpPr txBox="1">
            <a:spLocks noChangeArrowheads="1"/>
          </p:cNvSpPr>
          <p:nvPr/>
        </p:nvSpPr>
        <p:spPr>
          <a:xfrm>
            <a:off x="2428860" y="1643050"/>
            <a:ext cx="6446754" cy="33575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74320" indent="-274320" algn="ctr">
              <a:spcBef>
                <a:spcPct val="20000"/>
              </a:spcBef>
              <a:defRPr/>
            </a:pPr>
            <a:r>
              <a:rPr lang="pt-BR" sz="2000" b="1" dirty="0" smtClean="0"/>
              <a:t>ORGANIZAÇÃO, SISTEMAS E MÉTODOS: </a:t>
            </a:r>
            <a:r>
              <a:rPr lang="pt-BR" sz="2000" dirty="0" smtClean="0"/>
              <a:t>o uso do regimento enquanto forma de controle interno administrativo</a:t>
            </a:r>
          </a:p>
          <a:p>
            <a:pPr marL="274320" lvl="0" indent="-274320" algn="ctr">
              <a:spcBef>
                <a:spcPct val="20000"/>
              </a:spcBef>
              <a:defRPr/>
            </a:pPr>
            <a:r>
              <a:rPr lang="pt-BR" sz="1900" b="1" dirty="0" smtClean="0">
                <a:latin typeface="Times New Roman" pitchFamily="18" charset="0"/>
                <a:cs typeface="Times New Roman" pitchFamily="18" charset="0"/>
              </a:rPr>
              <a:t>Gustavo </a:t>
            </a:r>
            <a:r>
              <a:rPr lang="pt-BR" sz="1900" b="1" dirty="0" err="1" smtClean="0">
                <a:latin typeface="Times New Roman" pitchFamily="18" charset="0"/>
                <a:cs typeface="Times New Roman" pitchFamily="18" charset="0"/>
              </a:rPr>
              <a:t>Damianse</a:t>
            </a:r>
            <a:r>
              <a:rPr lang="pt-BR" sz="1900" b="1" dirty="0" smtClean="0">
                <a:latin typeface="Times New Roman" pitchFamily="18" charset="0"/>
                <a:cs typeface="Times New Roman" pitchFamily="18" charset="0"/>
              </a:rPr>
              <a:t> Almeida</a:t>
            </a:r>
            <a:endParaRPr kumimoji="0" lang="pt-BR" sz="19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19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19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Orientador:</a:t>
            </a:r>
            <a:r>
              <a:rPr kumimoji="0" lang="pt-B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Prof. </a:t>
            </a:r>
            <a:r>
              <a:rPr kumimoji="0" lang="pt-BR" sz="1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Ms</a:t>
            </a:r>
            <a:r>
              <a:rPr kumimoji="0" lang="pt-B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pt-B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900" b="1" dirty="0" smtClean="0">
                <a:latin typeface="Times New Roman" pitchFamily="18" charset="0"/>
                <a:cs typeface="Times New Roman" pitchFamily="18" charset="0"/>
              </a:rPr>
              <a:t>Vilma Moraes </a:t>
            </a:r>
            <a:r>
              <a:rPr lang="pt-BR" sz="1900" b="1" dirty="0" err="1" smtClean="0">
                <a:latin typeface="Times New Roman" pitchFamily="18" charset="0"/>
                <a:cs typeface="Times New Roman" pitchFamily="18" charset="0"/>
              </a:rPr>
              <a:t>Heluy</a:t>
            </a:r>
            <a:endParaRPr kumimoji="0" lang="pt-BR" sz="1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1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19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São Luís - MA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2014</a:t>
            </a:r>
          </a:p>
        </p:txBody>
      </p:sp>
      <p:pic>
        <p:nvPicPr>
          <p:cNvPr id="1026" name="Picture 2" descr="C:\Users\gustavo\Desktop\LOGO SEC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000636"/>
            <a:ext cx="1012980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8860" y="142852"/>
            <a:ext cx="3895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85984" y="857232"/>
            <a:ext cx="6643718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CONTROLE INTERNO ADMINISTRATIVO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É o conjunto de atividades, planos, rotinas, métodos e procedimentos interligados, estabelecidos com vistas a assegurar que os objetivos das unidades e entidades da administração pública sejam alcançados, de forma confiável e concreta (TCU, 2009).</a:t>
            </a:r>
            <a:r>
              <a:rPr lang="pt-BR" b="1" dirty="0" smtClean="0"/>
              <a:t> </a:t>
            </a:r>
            <a:endParaRPr lang="pt-BR" dirty="0"/>
          </a:p>
          <a:p>
            <a:pPr algn="just"/>
            <a:r>
              <a:rPr lang="pt-BR" b="1" dirty="0" smtClean="0"/>
              <a:t> </a:t>
            </a:r>
          </a:p>
          <a:p>
            <a:pPr algn="just"/>
            <a:r>
              <a:rPr lang="pt-BR" b="1" dirty="0" smtClean="0"/>
              <a:t>OS OBJETIVOS DO CONTROLE INTERNO ADMINISTRATIVO.</a:t>
            </a:r>
          </a:p>
          <a:p>
            <a:pPr algn="just"/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Observância </a:t>
            </a:r>
            <a:r>
              <a:rPr lang="pt-BR" dirty="0"/>
              <a:t>das normas legais, instruções normativas, estatutos e regimentos; </a:t>
            </a:r>
            <a:r>
              <a:rPr lang="pt-BR" dirty="0" smtClean="0"/>
              <a:t>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Busca </a:t>
            </a:r>
            <a:r>
              <a:rPr lang="pt-BR" dirty="0"/>
              <a:t>por evitar o cometimento </a:t>
            </a:r>
            <a:r>
              <a:rPr lang="pt-BR" dirty="0" smtClean="0"/>
              <a:t>de erros</a:t>
            </a:r>
            <a:r>
              <a:rPr lang="pt-BR" dirty="0"/>
              <a:t>, desperdícios, abusos, práticas antieconômicas e fraudes; 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Permissão para implementação de programas, projetos, atividades, sistemas e operações, visando à eficácia, eficiência e economicidade na utilização dos recursos;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</a:pPr>
            <a:r>
              <a:rPr lang="pt-BR" dirty="0" smtClean="0"/>
              <a:t>Enfim, a eficácia </a:t>
            </a:r>
            <a:r>
              <a:rPr lang="pt-BR" dirty="0" smtClean="0"/>
              <a:t>do controle interno </a:t>
            </a:r>
            <a:r>
              <a:rPr lang="pt-BR" dirty="0" smtClean="0"/>
              <a:t>administrativo se deve pela </a:t>
            </a:r>
            <a:r>
              <a:rPr lang="pt-BR" dirty="0" smtClean="0"/>
              <a:t>competência, formação profissional e integridade do pessoal.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b="1" dirty="0" smtClean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895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85984" y="1071546"/>
            <a:ext cx="6643718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PRINCÍPIOS </a:t>
            </a:r>
            <a:r>
              <a:rPr lang="pt-BR" b="1" dirty="0" smtClean="0"/>
              <a:t>DO CONTROLE INTERNO ADMINISTRATIVO.</a:t>
            </a:r>
            <a:endParaRPr lang="pt-BR" dirty="0"/>
          </a:p>
          <a:p>
            <a:pPr algn="just"/>
            <a:endParaRPr lang="pt-BR" b="1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Interesse público</a:t>
            </a:r>
            <a:r>
              <a:rPr lang="pt-BR" dirty="0"/>
              <a:t>.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Economicidade</a:t>
            </a:r>
            <a:r>
              <a:rPr lang="pt-BR" dirty="0"/>
              <a:t>.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Celeridade</a:t>
            </a:r>
            <a:r>
              <a:rPr lang="pt-BR" dirty="0"/>
              <a:t>.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Razoabilidade.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Proporcionalidade.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Probidade administrativa</a:t>
            </a:r>
            <a:r>
              <a:rPr lang="pt-BR" dirty="0" smtClean="0"/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</a:pPr>
            <a:r>
              <a:rPr lang="pt-BR" dirty="0" smtClean="0"/>
              <a:t>A observância dos princípios elencados nesta seção não evitam a conduta desonesta por parte de alguns Administradores, mas se obedecidos garantirão uma melhora na gestão dos recursos públicos.</a:t>
            </a:r>
            <a:endParaRPr lang="pt-BR" b="1" dirty="0" smtClean="0"/>
          </a:p>
          <a:p>
            <a:pPr algn="just">
              <a:buClr>
                <a:srgbClr val="C00000"/>
              </a:buClr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b="1" dirty="0" smtClean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895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85984" y="928670"/>
            <a:ext cx="664371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REGIMENTO INTERNO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o documento que apresenta um conjunto de normas estabelecidas para regulamentar à organização e o funcionamento do órgão, </a:t>
            </a:r>
            <a:r>
              <a:rPr lang="pt-BR" dirty="0" smtClean="0"/>
              <a:t>devendo </a:t>
            </a:r>
            <a:r>
              <a:rPr lang="pt-BR" dirty="0"/>
              <a:t>ser aprovado pelo titular do órgão e ser posto em vigor por ato do governador</a:t>
            </a:r>
            <a:r>
              <a:rPr lang="pt-BR" dirty="0" smtClean="0"/>
              <a:t>.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A IMPORTÂNCIA DO REGIMENTO INTERNO</a:t>
            </a:r>
          </a:p>
          <a:p>
            <a:pPr algn="just"/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/>
              <a:t>E</a:t>
            </a:r>
            <a:r>
              <a:rPr lang="pt-BR" dirty="0" smtClean="0"/>
              <a:t>xplicita </a:t>
            </a:r>
            <a:r>
              <a:rPr lang="pt-BR" dirty="0"/>
              <a:t>a estrutura </a:t>
            </a:r>
            <a:r>
              <a:rPr lang="pt-BR" dirty="0" smtClean="0"/>
              <a:t>administrativa;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/>
              <a:t>E</a:t>
            </a:r>
            <a:r>
              <a:rPr lang="pt-BR" dirty="0" smtClean="0"/>
              <a:t>specifica </a:t>
            </a:r>
            <a:r>
              <a:rPr lang="pt-BR" dirty="0"/>
              <a:t>todas as atividades funcionais e os limites das unidades </a:t>
            </a:r>
            <a:r>
              <a:rPr lang="pt-BR" dirty="0" smtClean="0"/>
              <a:t>orgânicas; </a:t>
            </a: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/>
              <a:t>E</a:t>
            </a:r>
            <a:r>
              <a:rPr lang="pt-BR" dirty="0" smtClean="0"/>
              <a:t>quilibra </a:t>
            </a:r>
            <a:r>
              <a:rPr lang="pt-BR" dirty="0"/>
              <a:t>essas atividades em um todo harmônico, sem perder de vista que o processo organizacional é sistêmico e que em  vários setores interagem visando à coerência e à eficácia do conjunto.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b="1" dirty="0" smtClean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7860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Metodologia</a:t>
            </a:r>
            <a:endParaRPr lang="pt-BR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256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Metodologia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84573" y="1000108"/>
            <a:ext cx="6253322" cy="1116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2000" dirty="0" smtClean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2000" dirty="0"/>
              <a:t>E</a:t>
            </a:r>
            <a:r>
              <a:rPr lang="pt-BR" sz="2000" dirty="0" smtClean="0"/>
              <a:t>studo </a:t>
            </a:r>
            <a:r>
              <a:rPr lang="pt-BR" sz="2000" dirty="0"/>
              <a:t>de </a:t>
            </a:r>
            <a:r>
              <a:rPr lang="pt-BR" sz="2000" dirty="0" smtClean="0"/>
              <a:t>caso com </a:t>
            </a:r>
            <a:r>
              <a:rPr lang="pt-BR" sz="2000" dirty="0"/>
              <a:t>abordagem quantitativa</a:t>
            </a:r>
            <a:r>
              <a:rPr lang="pt-BR" sz="2000" dirty="0" smtClean="0"/>
              <a:t>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2000" b="1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600" b="1" dirty="0" smtClean="0"/>
              <a:t>LOCAL DO ESTUDO</a:t>
            </a:r>
          </a:p>
          <a:p>
            <a:r>
              <a:rPr lang="pt-BR" sz="1600" b="1" dirty="0" smtClean="0"/>
              <a:t> </a:t>
            </a:r>
            <a:endParaRPr lang="pt-BR" sz="1600" dirty="0" smtClean="0"/>
          </a:p>
          <a:p>
            <a:pPr algn="just"/>
            <a:r>
              <a:rPr lang="pt-BR" sz="2000" dirty="0" smtClean="0"/>
              <a:t>Secretaria de Estado de Comunicação (SECOM-MA).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1600" b="1" dirty="0" smtClean="0">
                <a:latin typeface="Calibri" pitchFamily="34" charset="0"/>
                <a:cs typeface="Calibri" pitchFamily="34" charset="0"/>
              </a:rPr>
              <a:t>AMOSTRA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2000" dirty="0" smtClean="0"/>
              <a:t>A amostra foi constituída pelos Gestores técnico- administrativos e dos servidores subordinados diretos aos mesmos, totalizando 20  servidores.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2000" dirty="0" smtClean="0"/>
          </a:p>
          <a:p>
            <a:pPr algn="just"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pt-BR" sz="2000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2000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2000" b="1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Impact" pitchFamily="34" charset="0"/>
            </a:endParaRPr>
          </a:p>
          <a:p>
            <a:pPr algn="just"/>
            <a:endParaRPr lang="pt-BR" sz="2000" dirty="0" smtClean="0">
              <a:latin typeface="Impact" pitchFamily="34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7860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256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Metodologia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84573" y="1000108"/>
            <a:ext cx="6253322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Instrumento </a:t>
            </a:r>
            <a:r>
              <a:rPr lang="pt-BR" sz="2000" b="1" dirty="0"/>
              <a:t>e coleta de dados</a:t>
            </a:r>
            <a:endParaRPr lang="pt-BR" sz="2000" dirty="0"/>
          </a:p>
          <a:p>
            <a:r>
              <a:rPr lang="pt-BR" sz="2000" b="1" dirty="0"/>
              <a:t> </a:t>
            </a:r>
            <a:endParaRPr lang="pt-BR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2000" dirty="0"/>
              <a:t>A coleta de dados foi realizada através dos questionários estruturados. </a:t>
            </a:r>
            <a:endParaRPr lang="pt-BR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2000" dirty="0" smtClean="0"/>
              <a:t>Foi </a:t>
            </a:r>
            <a:r>
              <a:rPr lang="pt-BR" sz="2000" dirty="0"/>
              <a:t>utilizado um questionário com dez perguntas fechadas onde os sujeitos da pesquisa que se propuseram a contribuir, entenderam o propósito acadêmico do estudo e tiveram total liberdade para responder às questões solicitadas. </a:t>
            </a:r>
            <a:endParaRPr lang="pt-BR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2000" dirty="0"/>
              <a:t>Após o primeiro contato, foi aplicado o questionário individualmente. O próprio pesquisador foi receber pessoalmente os questionários respondidos, garantindo o anonimato dos mesmos. 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2000" dirty="0" smtClean="0">
              <a:latin typeface="Impact" pitchFamily="34" charset="0"/>
            </a:endParaRPr>
          </a:p>
          <a:p>
            <a:pPr algn="just"/>
            <a:endParaRPr lang="pt-BR" sz="2000" dirty="0" smtClean="0">
              <a:latin typeface="Impact" pitchFamily="34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-24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7860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Metodologia</a:t>
            </a:r>
            <a:endParaRPr lang="pt-BR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256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Metodologia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84573" y="1000108"/>
            <a:ext cx="6253322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Calibri" pitchFamily="34" charset="0"/>
                <a:cs typeface="Calibri" pitchFamily="34" charset="0"/>
              </a:rPr>
              <a:t>A ANÁLISE DOS DADOS</a:t>
            </a:r>
          </a:p>
          <a:p>
            <a:endParaRPr lang="pt-BR" sz="2000" b="1" dirty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2000" dirty="0"/>
              <a:t>A forma facilitada para interpretação foi alcançada após a tabulação dos dados coletados, porcentagens e confecção dos gráficos  que permitiram uma melhor análise e compreensão por parte do pesquisador</a:t>
            </a:r>
            <a:r>
              <a:rPr lang="pt-BR" sz="2000" dirty="0" smtClean="0"/>
              <a:t>, e </a:t>
            </a:r>
            <a:r>
              <a:rPr lang="pt-BR" sz="2000" dirty="0"/>
              <a:t>assim em </a:t>
            </a:r>
            <a:r>
              <a:rPr lang="pt-BR" sz="2000" dirty="0" err="1"/>
              <a:t>consequência</a:t>
            </a:r>
            <a:r>
              <a:rPr lang="pt-BR" sz="2000" dirty="0"/>
              <a:t>, dos leitores. </a:t>
            </a:r>
            <a:endParaRPr lang="pt-BR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2000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2000" dirty="0" smtClean="0"/>
              <a:t>Os </a:t>
            </a:r>
            <a:r>
              <a:rPr lang="pt-BR" sz="2000" dirty="0"/>
              <a:t>dados foram organizados no programa Excel 2007 da Microsoft. A análise dos dados se deu por estatística descritiva, sendo considerado a média, valores absolutos e relativos.</a:t>
            </a:r>
          </a:p>
          <a:p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000" dirty="0" smtClean="0">
              <a:latin typeface="Impact" pitchFamily="34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Discussões e Resultados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428828" y="1262139"/>
            <a:ext cx="6715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1 - Percentual dos servidores que consideram o regimento importante.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A totalidade dos entrevistados relatou a importância de um Órgão Público possuir um Regimento interno.</a:t>
            </a:r>
            <a:endParaRPr lang="pt-BR" dirty="0"/>
          </a:p>
        </p:txBody>
      </p:sp>
      <p:graphicFrame>
        <p:nvGraphicFramePr>
          <p:cNvPr id="14" name="Gráfico 13"/>
          <p:cNvGraphicFramePr/>
          <p:nvPr/>
        </p:nvGraphicFramePr>
        <p:xfrm>
          <a:off x="2857488" y="185736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786050" y="235743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00298" y="1442853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Gráfico 2 - Percentual dos servidores que conhecem o regimento interno.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928926" y="178592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71736" y="5000636"/>
            <a:ext cx="628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É </a:t>
            </a:r>
            <a:r>
              <a:rPr lang="pt-BR" dirty="0"/>
              <a:t>importante salientar que o total de desconhecedores do regimento interno enquanto ferramenta regulamentadora pode agir de maneira </a:t>
            </a:r>
            <a:r>
              <a:rPr lang="pt-BR" dirty="0" smtClean="0"/>
              <a:t>aleatória. </a:t>
            </a:r>
          </a:p>
          <a:p>
            <a:pPr algn="just"/>
            <a:r>
              <a:rPr lang="pt-BR" dirty="0" smtClean="0"/>
              <a:t>Por </a:t>
            </a:r>
            <a:r>
              <a:rPr lang="pt-BR" dirty="0"/>
              <a:t>outro lado, o mesmo </a:t>
            </a:r>
            <a:r>
              <a:rPr lang="pt-BR" dirty="0" smtClean="0"/>
              <a:t>número </a:t>
            </a:r>
            <a:r>
              <a:rPr lang="pt-BR" dirty="0"/>
              <a:t>de </a:t>
            </a:r>
            <a:r>
              <a:rPr lang="pt-BR" dirty="0" smtClean="0"/>
              <a:t>servidores </a:t>
            </a:r>
            <a:r>
              <a:rPr lang="pt-BR" dirty="0"/>
              <a:t>que dizem não conhecer o Regimento Interno, afirmam de gostariam de conhecê-lo.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57488" y="1071546"/>
            <a:ext cx="5460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Gráfico 3 - Percentual dos servidores que não conhecem</a:t>
            </a:r>
          </a:p>
          <a:p>
            <a:r>
              <a:rPr lang="pt-BR" dirty="0" smtClean="0"/>
              <a:t>e gostariam de conhecer o regimento interno.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786050" y="2285992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00298" y="1214422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Gráfico 4 </a:t>
            </a:r>
            <a:r>
              <a:rPr lang="pt-BR" dirty="0"/>
              <a:t>- Percentual de tomada de conhecimento do regimento interno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31" y="1285866"/>
            <a:ext cx="27860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Introdução</a:t>
            </a:r>
            <a:endParaRPr lang="pt-BR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571482"/>
            <a:ext cx="2278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Introdução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268761"/>
            <a:ext cx="66437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Os estados e os </a:t>
            </a:r>
            <a:r>
              <a:rPr lang="pt-BR" dirty="0"/>
              <a:t>municípios brasileiros buscam a qualidade nos serviços públicos oferecidos aos cidadãos. 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 </a:t>
            </a:r>
            <a:r>
              <a:rPr lang="pt-BR" dirty="0"/>
              <a:t>modelo de planejamento utilizado </a:t>
            </a:r>
            <a:r>
              <a:rPr lang="pt-BR" dirty="0" smtClean="0"/>
              <a:t>ainda </a:t>
            </a:r>
            <a:r>
              <a:rPr lang="pt-BR" dirty="0"/>
              <a:t>é o de controle financeiro, deixando de lado os aspectos da organização, sistema e métodos da </a:t>
            </a:r>
            <a:r>
              <a:rPr lang="pt-BR" dirty="0" smtClean="0"/>
              <a:t>instituição.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Daí </a:t>
            </a:r>
            <a:r>
              <a:rPr lang="pt-BR" dirty="0"/>
              <a:t>surge à função do regimento interno dentro do órgão público, onde </a:t>
            </a:r>
            <a:r>
              <a:rPr lang="pt-BR" dirty="0" err="1"/>
              <a:t>Deocleciano</a:t>
            </a:r>
            <a:r>
              <a:rPr lang="pt-BR" dirty="0"/>
              <a:t> </a:t>
            </a:r>
            <a:r>
              <a:rPr lang="pt-BR" dirty="0" err="1"/>
              <a:t>Torrieri</a:t>
            </a:r>
            <a:r>
              <a:rPr lang="pt-BR" dirty="0"/>
              <a:t> Guimarães conceitua regimento como sendo </a:t>
            </a:r>
            <a:r>
              <a:rPr lang="pt-BR" i="1" dirty="0"/>
              <a:t>“</a:t>
            </a:r>
            <a:r>
              <a:rPr lang="pt-BR" dirty="0"/>
              <a:t>Normas agrupadas que disciplinam o serviço interno ou o funcionamento de tribunais, </a:t>
            </a:r>
            <a:r>
              <a:rPr lang="pt-BR" dirty="0" smtClean="0"/>
              <a:t>assembléias </a:t>
            </a:r>
            <a:r>
              <a:rPr lang="pt-BR" dirty="0"/>
              <a:t>legislativas, corporações, fundações, instituições civis” (</a:t>
            </a:r>
            <a:r>
              <a:rPr lang="pt-BR" dirty="0" smtClean="0"/>
              <a:t>GUIMARÃES</a:t>
            </a:r>
            <a:r>
              <a:rPr lang="pt-BR" dirty="0"/>
              <a:t>, 2007). </a:t>
            </a:r>
          </a:p>
          <a:p>
            <a:pPr algn="just">
              <a:buFont typeface="Wingdings" pitchFamily="2" charset="2"/>
              <a:buChar char="ü"/>
            </a:pPr>
            <a:endParaRPr lang="pt-BR" dirty="0"/>
          </a:p>
          <a:p>
            <a:pPr algn="just">
              <a:buFont typeface="Wingdings" pitchFamily="2" charset="2"/>
              <a:buChar char="ü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33360" y="3522494"/>
            <a:ext cx="3589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714612" y="1785926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71736" y="5143512"/>
            <a:ext cx="628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100</a:t>
            </a:r>
            <a:r>
              <a:rPr lang="pt-BR" dirty="0"/>
              <a:t>% afirmaram utilizá-lo e assim, confirmam a motivação legal da aplicação do mesmo, pois é a atividade que explicita a estrutura administrativa, especificando todas as atividades funcionais e os limites das unidades orgânicas.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571736" y="1071546"/>
            <a:ext cx="5730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Gráfico 5 - Percentual dos servidores que dizem conhecer e </a:t>
            </a:r>
          </a:p>
          <a:p>
            <a:r>
              <a:rPr lang="pt-BR" dirty="0" smtClean="0"/>
              <a:t>utilizar o Regimento interno.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00298" y="1000108"/>
            <a:ext cx="6286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Gráfico 6 - </a:t>
            </a:r>
            <a:r>
              <a:rPr lang="pt-BR" dirty="0"/>
              <a:t>Percentual de periodicidade de uso do regimento interno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Além </a:t>
            </a:r>
            <a:r>
              <a:rPr lang="pt-BR" dirty="0"/>
              <a:t>de equilibrar essas atividades em um todo harmônico, sem perder de vista que o processo organizacional é sistêmico, em que os vários setores interagem, visando à coerência e à eficácia do conjunto, garantindo que o corpo da SECOM atualmente é formado por servidores conscientes do trabalho que </a:t>
            </a:r>
            <a:r>
              <a:rPr lang="pt-BR" dirty="0" smtClean="0"/>
              <a:t>exercem</a:t>
            </a:r>
            <a:r>
              <a:rPr lang="pt-BR" dirty="0"/>
              <a:t>.</a:t>
            </a:r>
          </a:p>
          <a:p>
            <a:pPr algn="just"/>
            <a:endParaRPr lang="pt-BR" dirty="0"/>
          </a:p>
        </p:txBody>
      </p:sp>
      <p:graphicFrame>
        <p:nvGraphicFramePr>
          <p:cNvPr id="12" name="Gráfico 11"/>
          <p:cNvGraphicFramePr/>
          <p:nvPr/>
        </p:nvGraphicFramePr>
        <p:xfrm>
          <a:off x="2928926" y="2000240"/>
          <a:ext cx="548640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857488" y="2000240"/>
          <a:ext cx="548640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00298" y="1214422"/>
            <a:ext cx="65008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Gráfico 7 - </a:t>
            </a:r>
            <a:r>
              <a:rPr lang="pt-BR" dirty="0"/>
              <a:t>Percentual de utilização do regimento interno na atualidade.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>
              <a:solidFill>
                <a:schemeClr val="bg1"/>
              </a:solidFill>
            </a:endParaRP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Verificou-se </a:t>
            </a:r>
            <a:r>
              <a:rPr lang="pt-BR" dirty="0"/>
              <a:t>que do percentual que afirmou não utilizar o regimento interno, a quase totalidade afirmou a utilização do mesmo em algum momento.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786050" y="2143116"/>
          <a:ext cx="571504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71736" y="1285860"/>
            <a:ext cx="62151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Gráfico  </a:t>
            </a:r>
            <a:r>
              <a:rPr lang="pt-BR" dirty="0"/>
              <a:t>8 - Percentual de motivo para desuso do regimento interno.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Observou-se assim que </a:t>
            </a:r>
            <a:r>
              <a:rPr lang="pt-BR" dirty="0"/>
              <a:t>100% alegaram </a:t>
            </a:r>
            <a:r>
              <a:rPr lang="pt-BR" dirty="0" smtClean="0"/>
              <a:t> cessar </a:t>
            </a:r>
            <a:r>
              <a:rPr lang="pt-BR" dirty="0"/>
              <a:t>o uso por falta de efetividade do documento dentro do Órgão Público.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71470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786050" y="1928802"/>
          <a:ext cx="571504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00298" y="1285860"/>
            <a:ext cx="63579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Gráfico 9 - </a:t>
            </a:r>
            <a:r>
              <a:rPr lang="pt-BR" dirty="0"/>
              <a:t>Percepção de servidores que debatem o regimento interno.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Parte </a:t>
            </a:r>
            <a:r>
              <a:rPr lang="pt-BR" dirty="0"/>
              <a:t>dessa falta de </a:t>
            </a:r>
            <a:r>
              <a:rPr lang="pt-BR" dirty="0" smtClean="0"/>
              <a:t>efetividade do uso do regimento interno deve-se ao fato de 80% dos entrevistados alegarem </a:t>
            </a:r>
            <a:r>
              <a:rPr lang="pt-BR" dirty="0"/>
              <a:t>não perceber o </a:t>
            </a:r>
            <a:r>
              <a:rPr lang="pt-BR" dirty="0" smtClean="0"/>
              <a:t>regimento </a:t>
            </a:r>
            <a:r>
              <a:rPr lang="pt-BR" dirty="0"/>
              <a:t>sendo debatido no seu </a:t>
            </a:r>
            <a:r>
              <a:rPr lang="pt-BR" dirty="0" smtClean="0"/>
              <a:t>dia-a-dia.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5985" y="285734"/>
            <a:ext cx="504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  Discussões e Resultados</a:t>
            </a:r>
            <a:endParaRPr lang="pt-BR" sz="3600" dirty="0">
              <a:latin typeface="Impact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2786050" y="1714488"/>
          <a:ext cx="528641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00298" y="1142984"/>
            <a:ext cx="64294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Gráfico 10 - </a:t>
            </a:r>
            <a:r>
              <a:rPr lang="pt-BR" sz="1600" dirty="0"/>
              <a:t>Percentual de percepção de melhorias que o regimento interno gera.</a:t>
            </a:r>
          </a:p>
          <a:p>
            <a:pPr algn="just"/>
            <a:endParaRPr lang="pt-BR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r>
              <a:rPr lang="pt-BR" sz="1600" dirty="0" smtClean="0"/>
              <a:t>É </a:t>
            </a:r>
            <a:r>
              <a:rPr lang="pt-BR" sz="1600" dirty="0"/>
              <a:t>confrontado positivamente com a definição exposta pela TCU que afirma sobre o </a:t>
            </a:r>
            <a:r>
              <a:rPr lang="pt-BR" sz="1600" dirty="0" smtClean="0"/>
              <a:t>regimento</a:t>
            </a:r>
            <a:r>
              <a:rPr lang="pt-BR" sz="1600" dirty="0"/>
              <a:t>, prioritariamente, ter caráter preventivo; permanentemente, estar </a:t>
            </a:r>
            <a:r>
              <a:rPr lang="pt-BR" sz="1600" dirty="0" smtClean="0"/>
              <a:t>voltado </a:t>
            </a:r>
            <a:r>
              <a:rPr lang="pt-BR" sz="1600" dirty="0"/>
              <a:t>para a correção de eventuais desvios em relação aos parâmetros estabelecidos; prevalecer como instrumentos auxiliares de gestão; e estar direcionados para o atendimento a todos os níveis hierárquicos da administração, onde tais definições significam melhorias no âmbito administrativo, pois garantem o fluxo de informações legais.</a:t>
            </a:r>
            <a:endParaRPr lang="pt-BR" sz="1600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01288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00298" y="0"/>
            <a:ext cx="4264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Considerações Finais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89053" y="594747"/>
            <a:ext cx="6654947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pt-BR" sz="1500" dirty="0" smtClean="0">
              <a:latin typeface="Impact" pitchFamily="34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1500" dirty="0" smtClean="0">
                <a:latin typeface="Impact" pitchFamily="34" charset="0"/>
                <a:cs typeface="Times New Roman" pitchFamily="18" charset="0"/>
              </a:rPr>
              <a:t>Problemas da Pesquisa</a:t>
            </a:r>
            <a:r>
              <a:rPr lang="pt-BR" sz="1600" dirty="0" smtClean="0"/>
              <a:t>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1600" dirty="0" smtClean="0"/>
              <a:t>O uso do regimento interno enquanto forma de controle interno administrativo</a:t>
            </a:r>
            <a:r>
              <a:rPr lang="pt-BR" sz="1600" dirty="0"/>
              <a:t>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1600" dirty="0" smtClean="0"/>
              <a:t>Identificação </a:t>
            </a:r>
            <a:r>
              <a:rPr lang="pt-BR" sz="1600" dirty="0"/>
              <a:t>dos procedimentos estabelecidos no Regimento Interno, sua execução e </a:t>
            </a:r>
            <a:r>
              <a:rPr lang="pt-BR" sz="1600" dirty="0" err="1"/>
              <a:t>consequente</a:t>
            </a:r>
            <a:r>
              <a:rPr lang="pt-BR" sz="1600" dirty="0"/>
              <a:t> percepção dos servidores sobre o assunto em conjunto com os benefícios observados pelo cumprimento do documento</a:t>
            </a:r>
            <a:r>
              <a:rPr lang="pt-BR" sz="1600" dirty="0" smtClean="0"/>
              <a:t>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pt-BR" sz="16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1500" dirty="0" smtClean="0">
                <a:latin typeface="Impact" pitchFamily="34" charset="0"/>
                <a:cs typeface="Times New Roman" pitchFamily="18" charset="0"/>
              </a:rPr>
              <a:t>Objetivos  Atingidos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1600" dirty="0" smtClean="0"/>
              <a:t>Chegou-se a conclusão da qualidade </a:t>
            </a:r>
            <a:r>
              <a:rPr lang="pt-BR" sz="1600" dirty="0" smtClean="0"/>
              <a:t>técnico-administrativa dos servidores da SECOM-MA, que demonstram o conhecimento do regimento que rege a burocracia diária do Órgão ao qual fazem parte.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1600" smtClean="0"/>
              <a:t>Há reconhecimento </a:t>
            </a:r>
            <a:r>
              <a:rPr lang="pt-BR" sz="1600" dirty="0" smtClean="0"/>
              <a:t>da finalidade de causa e efeito das atribuições exercidas no cotidiano das repartições, o empenho na lisura dos procedimentos e assim, exercendo influencia positiva na organização como um todo, corroborando o controle interno administrativo.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</a:pPr>
            <a:endParaRPr lang="pt-BR" sz="1600" dirty="0" smtClean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t-BR" sz="1500" dirty="0" smtClean="0">
                <a:latin typeface="Impact" pitchFamily="34" charset="0"/>
                <a:cs typeface="Times New Roman" pitchFamily="18" charset="0"/>
              </a:rPr>
              <a:t>Sugestões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1600" dirty="0" smtClean="0"/>
              <a:t> Implementar um programa de comunicação formal interna, para a disseminação de tal documento.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sz="1600" dirty="0" smtClean="0"/>
              <a:t> A realização de outros estudos que focam a mesma temática pois verificou-se que o mesmo ainda é escasso na literatura acadêmica.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01288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Considerações 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489053" y="594747"/>
            <a:ext cx="6654947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pt-BR" sz="1500" dirty="0" smtClean="0">
              <a:latin typeface="Impact" pitchFamily="34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pt-BR" sz="3600" dirty="0" smtClean="0">
              <a:latin typeface="Impact" pitchFamily="34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pt-BR" sz="3600" dirty="0" smtClean="0">
              <a:latin typeface="Impact" pitchFamily="34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pt-BR" sz="3600" dirty="0">
              <a:latin typeface="Impact" pitchFamily="34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pt-BR" sz="3600" dirty="0" smtClean="0">
                <a:latin typeface="Impact" pitchFamily="34" charset="0"/>
                <a:cs typeface="Times New Roman" pitchFamily="18" charset="0"/>
              </a:rPr>
              <a:t>Obrigado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01288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Finais</a:t>
            </a:r>
          </a:p>
          <a:p>
            <a:endParaRPr lang="pt-B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Referências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142853"/>
            <a:ext cx="7432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Impact" pitchFamily="34" charset="0"/>
              </a:rPr>
              <a:t>Referências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89053" y="980729"/>
            <a:ext cx="743345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REFERÊNCIAS</a:t>
            </a:r>
          </a:p>
          <a:p>
            <a:r>
              <a:rPr lang="pt-BR" sz="1200" b="1" dirty="0" smtClean="0"/>
              <a:t> </a:t>
            </a:r>
            <a:endParaRPr lang="pt-BR" sz="1200" dirty="0" smtClean="0"/>
          </a:p>
          <a:p>
            <a:r>
              <a:rPr lang="pt-BR" sz="1200" dirty="0" smtClean="0"/>
              <a:t>BALLESTERO-ALVAREZ, MARIA ESMERALDA. </a:t>
            </a:r>
            <a:r>
              <a:rPr lang="pt-BR" sz="1200" b="1" dirty="0" smtClean="0"/>
              <a:t>Manual de Organização, Sistemas e Métodos</a:t>
            </a:r>
            <a:r>
              <a:rPr lang="pt-BR" sz="1200" dirty="0" smtClean="0"/>
              <a:t>. Abordagem Teórica e prática da Engenharia da Informação. 3ª Edição. Editora: Atlas, 2006. 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BERLATTO, Edson Luiz. Controles Internos na Gestão Pública: Um Estudo na Prefeitura Municipal de Coronel Vivida/Pr. In: </a:t>
            </a:r>
            <a:r>
              <a:rPr lang="pt-BR" sz="1200" b="1" dirty="0" smtClean="0"/>
              <a:t>Anais II Curso de Especialização em Gestão Contábil e Financeira da Faculdade Tecnológica Federal do Paraná</a:t>
            </a:r>
            <a:r>
              <a:rPr lang="pt-BR" sz="1200" dirty="0" smtClean="0"/>
              <a:t> – UTFPR – Campus Pato Branco – Pato Branco/PR, 2009.</a:t>
            </a:r>
            <a:endParaRPr lang="pt-BR" sz="1200" b="1" dirty="0" smtClean="0"/>
          </a:p>
          <a:p>
            <a:r>
              <a:rPr lang="pt-BR" sz="1200" dirty="0" smtClean="0"/>
              <a:t> </a:t>
            </a:r>
            <a:endParaRPr lang="pt-BR" sz="1200" b="1" dirty="0" smtClean="0"/>
          </a:p>
          <a:p>
            <a:r>
              <a:rPr lang="pt-BR" sz="1200" dirty="0" smtClean="0"/>
              <a:t>BOTELHO, Milton Mendes.</a:t>
            </a:r>
            <a:r>
              <a:rPr lang="pt-BR" sz="1200" b="1" dirty="0" smtClean="0"/>
              <a:t> Manual prático de controle interno na administração pública municipal. </a:t>
            </a:r>
            <a:r>
              <a:rPr lang="pt-BR" sz="1200" dirty="0" smtClean="0"/>
              <a:t>Curitiba: Juruá, 2007.</a:t>
            </a:r>
            <a:endParaRPr lang="pt-BR" sz="1200" b="1" dirty="0" smtClean="0"/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BRASIL. </a:t>
            </a:r>
            <a:r>
              <a:rPr lang="pt-BR" sz="1200" b="1" dirty="0" smtClean="0"/>
              <a:t>Constituição de 1988</a:t>
            </a:r>
            <a:r>
              <a:rPr lang="pt-BR" sz="1200" dirty="0" smtClean="0"/>
              <a:t>. Leis 4320/64, 8666/93, 10180/01, 101/00, 9340/2011, Decretos 200/67, 27221/2011.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CARREIRA, DORIVAL. </a:t>
            </a:r>
            <a:r>
              <a:rPr lang="pt-BR" sz="1200" b="1" dirty="0" smtClean="0"/>
              <a:t>Organização, sistemas e métodos</a:t>
            </a:r>
            <a:r>
              <a:rPr lang="pt-BR" sz="1200" dirty="0" smtClean="0"/>
              <a:t>: ferramentas para racionalizar as rotinas de trabalho e a estrutura organizacional da empresa. São Paulo. Editora Saraiva: 2009.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CHINELATO FILHO, João. </a:t>
            </a:r>
            <a:r>
              <a:rPr lang="pt-BR" sz="1200" b="1" dirty="0" smtClean="0"/>
              <a:t>OSM integrado à informática</a:t>
            </a:r>
            <a:r>
              <a:rPr lang="pt-BR" sz="1200" dirty="0" smtClean="0"/>
              <a:t>. 10 ed. Rio de Janeiro: LTC, 2000.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CURY, Antonio. </a:t>
            </a:r>
            <a:r>
              <a:rPr lang="pt-BR" sz="1200" b="1" dirty="0" smtClean="0"/>
              <a:t>Organização e Métodos</a:t>
            </a:r>
            <a:r>
              <a:rPr lang="pt-BR" sz="1200" dirty="0" smtClean="0"/>
              <a:t>. Uma visão holística. 8ª Edição. Editora: Atlas, 2007.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CRUZ, Tadeu. </a:t>
            </a:r>
            <a:r>
              <a:rPr lang="pt-BR" sz="1200" b="1" dirty="0" smtClean="0"/>
              <a:t>Sistemas, organizações &amp; métodos</a:t>
            </a:r>
            <a:r>
              <a:rPr lang="pt-BR" sz="1200" dirty="0" smtClean="0"/>
              <a:t>: estudo integrado das novas tecnologias de informação / Tadeu Cruz. – 3. Ed. – São Paulo: Atlas, 2002.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CRUZ, Flávio da; GLOCK, José Osvaldo. </a:t>
            </a:r>
            <a:r>
              <a:rPr lang="pt-BR" sz="1200" b="1" dirty="0" smtClean="0"/>
              <a:t>Controle interno nos municípios: </a:t>
            </a:r>
            <a:r>
              <a:rPr lang="pt-BR" sz="1200" dirty="0" smtClean="0"/>
              <a:t>orientação para a implantação e relacionamento com os tribunais de contas. 3. ed. São Paulo: Atlas, 2007.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D’ACENÇÃO, Luis Carlos M. </a:t>
            </a:r>
            <a:r>
              <a:rPr lang="pt-BR" sz="1200" b="1" dirty="0" smtClean="0"/>
              <a:t>Organização, Sistemas e Métodos</a:t>
            </a:r>
            <a:r>
              <a:rPr lang="pt-BR" sz="1200" dirty="0" smtClean="0"/>
              <a:t>: análise, redesenho e informatização de processos administrativos. 6ª Edição. São Paulo. Editora Atlas, 2010.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DI PIETRO, Maria Sylvia </a:t>
            </a:r>
            <a:r>
              <a:rPr lang="pt-BR" sz="1200" dirty="0" err="1" smtClean="0"/>
              <a:t>Zanella</a:t>
            </a:r>
            <a:r>
              <a:rPr lang="pt-BR" sz="1200" dirty="0" smtClean="0"/>
              <a:t>. </a:t>
            </a:r>
            <a:r>
              <a:rPr lang="pt-BR" sz="1200" b="1" dirty="0" smtClean="0"/>
              <a:t>Direito administrativo</a:t>
            </a:r>
            <a:r>
              <a:rPr lang="pt-BR" sz="1200" dirty="0" smtClean="0"/>
              <a:t>. 19.ed. São Paulo: Atlas, 2006.</a:t>
            </a:r>
          </a:p>
          <a:p>
            <a:r>
              <a:rPr lang="pt-BR" sz="1200" dirty="0" smtClean="0"/>
              <a:t> </a:t>
            </a:r>
          </a:p>
          <a:p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01288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Finais</a:t>
            </a:r>
          </a:p>
          <a:p>
            <a:endParaRPr lang="pt-B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Referências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142853"/>
            <a:ext cx="7432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Impact" pitchFamily="34" charset="0"/>
              </a:rPr>
              <a:t>Referências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89053" y="980729"/>
            <a:ext cx="743345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REFERÊNCIAS</a:t>
            </a:r>
          </a:p>
          <a:p>
            <a:r>
              <a:rPr lang="pt-BR" sz="1200" b="1" dirty="0" smtClean="0"/>
              <a:t> </a:t>
            </a:r>
            <a:endParaRPr lang="pt-BR" sz="1200" dirty="0" smtClean="0"/>
          </a:p>
          <a:p>
            <a:r>
              <a:rPr lang="pt-BR" sz="1200" dirty="0" smtClean="0"/>
              <a:t>FAYOL, Henry</a:t>
            </a:r>
            <a:r>
              <a:rPr lang="pt-BR" sz="1200" b="1" dirty="0" smtClean="0"/>
              <a:t>. Administração Industrial e geral</a:t>
            </a:r>
            <a:r>
              <a:rPr lang="pt-BR" sz="1200" dirty="0" smtClean="0"/>
              <a:t>: previsão, organização, comando, coordenação, controle/Henry </a:t>
            </a:r>
            <a:r>
              <a:rPr lang="pt-BR" sz="1200" dirty="0" err="1" smtClean="0"/>
              <a:t>Fayol</a:t>
            </a:r>
            <a:r>
              <a:rPr lang="pt-BR" sz="1200" dirty="0" smtClean="0"/>
              <a:t>: [tradução para o português de Irene de </a:t>
            </a:r>
            <a:r>
              <a:rPr lang="pt-BR" sz="1200" dirty="0" err="1" smtClean="0"/>
              <a:t>Bojano</a:t>
            </a:r>
            <a:r>
              <a:rPr lang="pt-BR" sz="1200" dirty="0" smtClean="0"/>
              <a:t> e Mário de Sousa]. 10.ed. – São Paulo: Atlas, 1990.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FÊU, C. H. Controle interno na Administração Pública: um eficaz instrumento de </a:t>
            </a:r>
            <a:r>
              <a:rPr lang="pt-BR" sz="1200" i="1" dirty="0" err="1" smtClean="0"/>
              <a:t>accountability</a:t>
            </a:r>
            <a:r>
              <a:rPr lang="pt-BR" sz="1200" dirty="0" smtClean="0"/>
              <a:t>. In: </a:t>
            </a:r>
            <a:r>
              <a:rPr lang="pt-BR" sz="1200" b="1" dirty="0" smtClean="0"/>
              <a:t>Jus </a:t>
            </a:r>
            <a:r>
              <a:rPr lang="pt-BR" sz="1200" b="1" dirty="0" err="1" smtClean="0"/>
              <a:t>Navigandi</a:t>
            </a:r>
            <a:r>
              <a:rPr lang="pt-BR" sz="1200" dirty="0" smtClean="0"/>
              <a:t>. Ano 7, nº 119. Teresina, 31 out. 2003. Disponível em: &lt;http://jus2.uol.com.br/doutrina/texto.asp?id=4370&gt;. Acesso em: 17 jul.2014.</a:t>
            </a:r>
          </a:p>
          <a:p>
            <a:r>
              <a:rPr lang="pt-BR" sz="1200" dirty="0" smtClean="0"/>
              <a:t>FERREIRA A. B. H. </a:t>
            </a:r>
            <a:r>
              <a:rPr lang="pt-BR" sz="1200" b="1" dirty="0" smtClean="0"/>
              <a:t>Mini Aurélio Escolar</a:t>
            </a:r>
            <a:r>
              <a:rPr lang="pt-BR" sz="1200" dirty="0" smtClean="0"/>
              <a:t>, 2001. 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GUIMARÃES D. T. </a:t>
            </a:r>
            <a:r>
              <a:rPr lang="pt-BR" sz="1200" b="1" dirty="0" smtClean="0"/>
              <a:t>Dicionário Técnico Jurídico</a:t>
            </a:r>
            <a:r>
              <a:rPr lang="pt-BR" sz="1200" dirty="0" smtClean="0"/>
              <a:t>, 9. ed. São Paulo: </a:t>
            </a:r>
            <a:r>
              <a:rPr lang="pt-BR" sz="1200" dirty="0" err="1" smtClean="0"/>
              <a:t>Rideel</a:t>
            </a:r>
            <a:r>
              <a:rPr lang="pt-BR" sz="1200" dirty="0" smtClean="0"/>
              <a:t>, 2007.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HALL, Richard H. </a:t>
            </a:r>
            <a:r>
              <a:rPr lang="pt-BR" sz="1200" b="1" dirty="0" smtClean="0"/>
              <a:t>Organizações:</a:t>
            </a:r>
            <a:r>
              <a:rPr lang="pt-BR" sz="1200" dirty="0" smtClean="0"/>
              <a:t> estruturas, processos e resultados. São Paulo: Pearson </a:t>
            </a:r>
            <a:r>
              <a:rPr lang="pt-BR" sz="1200" dirty="0" err="1" smtClean="0"/>
              <a:t>Prentice</a:t>
            </a:r>
            <a:r>
              <a:rPr lang="pt-BR" sz="1200" dirty="0" smtClean="0"/>
              <a:t> Hall, 2004.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LERNER, WALTER. </a:t>
            </a:r>
            <a:r>
              <a:rPr lang="pt-BR" sz="1200" b="1" dirty="0" smtClean="0"/>
              <a:t>Organização, Sistemas e Métodos</a:t>
            </a:r>
            <a:r>
              <a:rPr lang="pt-BR" sz="1200" dirty="0" smtClean="0"/>
              <a:t>. 4ª Edição. Editora: Atlas, 1979.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LERNER, WALTER. </a:t>
            </a:r>
            <a:r>
              <a:rPr lang="pt-BR" sz="1200" b="1" dirty="0" smtClean="0"/>
              <a:t>Organização, sistemas e métodos</a:t>
            </a:r>
            <a:r>
              <a:rPr lang="pt-BR" sz="1200" dirty="0" smtClean="0"/>
              <a:t>. 5 ed.  – São Paulo: Atlas, 1991.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MARCONI, M. D. A.; LAKATOS, E. M. </a:t>
            </a:r>
            <a:r>
              <a:rPr lang="pt-BR" sz="1200" b="1" dirty="0" smtClean="0"/>
              <a:t>Técnicas de pesquisa</a:t>
            </a:r>
            <a:r>
              <a:rPr lang="pt-BR" sz="1200" dirty="0" smtClean="0"/>
              <a:t>: planejamento e execução de pesquisas, amostragens e técnicas de pesquisas, elaboração, análise e interpretação de dados. 3.ed. São Paulo: Atlas, 1996.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MATTAR, F. N. </a:t>
            </a:r>
            <a:r>
              <a:rPr lang="pt-BR" sz="1200" b="1" dirty="0" smtClean="0"/>
              <a:t>Pesquisa de marketing</a:t>
            </a:r>
            <a:r>
              <a:rPr lang="pt-BR" sz="1200" dirty="0" smtClean="0"/>
              <a:t>: edição compacta. São Paulo: Atlas, 1996.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MELLO, Celso Antônio Bandeira de. </a:t>
            </a:r>
            <a:r>
              <a:rPr lang="pt-BR" sz="1200" b="1" dirty="0" smtClean="0"/>
              <a:t>Curso de Direito Administrativo</a:t>
            </a:r>
            <a:r>
              <a:rPr lang="pt-BR" sz="1200" dirty="0" smtClean="0"/>
              <a:t>. 19.ed. São Paulo: Malheiros, 2005.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NÁUFEL J. </a:t>
            </a:r>
            <a:r>
              <a:rPr lang="pt-BR" sz="1200" b="1" dirty="0" smtClean="0"/>
              <a:t>Novo Dicionário Jurídico Brasileiro</a:t>
            </a:r>
            <a:r>
              <a:rPr lang="pt-BR" sz="1200" i="1" dirty="0" smtClean="0"/>
              <a:t>,</a:t>
            </a:r>
            <a:r>
              <a:rPr lang="pt-BR" sz="1200" dirty="0" smtClean="0"/>
              <a:t> 10. ed. Rio de Janeiro: Forense, 2002. p. 717.  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OLIVEIRA, S. L. </a:t>
            </a:r>
            <a:r>
              <a:rPr lang="pt-BR" sz="1200" b="1" dirty="0" smtClean="0"/>
              <a:t>Tratado de metodologia científica</a:t>
            </a:r>
            <a:r>
              <a:rPr lang="pt-BR" sz="1200" dirty="0" smtClean="0"/>
              <a:t>: projetos de pesquisas, TGI, TCC, monografias, dissertações e teses. São Paulo: Pioneira, 1997.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OLIVEIRA, Djalma Pinho Rebouças. </a:t>
            </a:r>
            <a:r>
              <a:rPr lang="pt-BR" sz="1200" b="1" dirty="0" smtClean="0"/>
              <a:t>Sistemas Organização &amp; Métodos</a:t>
            </a:r>
            <a:r>
              <a:rPr lang="pt-BR" sz="1200" dirty="0" smtClean="0"/>
              <a:t>: Uma abordagem gerencial. 13ª Edição. São Paulo. Editora Atlas, 2002.</a:t>
            </a:r>
          </a:p>
          <a:p>
            <a:r>
              <a:rPr lang="pt-BR" sz="1200" dirty="0" smtClean="0"/>
              <a:t> </a:t>
            </a:r>
          </a:p>
          <a:p>
            <a:endParaRPr lang="pt-BR" sz="1200" dirty="0" smtClean="0"/>
          </a:p>
          <a:p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6" name="Retângulo 5"/>
          <p:cNvSpPr/>
          <p:nvPr/>
        </p:nvSpPr>
        <p:spPr>
          <a:xfrm>
            <a:off x="2421861" y="571482"/>
            <a:ext cx="1965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Objetivos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268761"/>
            <a:ext cx="6643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.</a:t>
            </a:r>
            <a:endParaRPr lang="pt-BR" sz="1600" dirty="0"/>
          </a:p>
          <a:p>
            <a:pPr algn="just"/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3515816581"/>
              </p:ext>
            </p:extLst>
          </p:nvPr>
        </p:nvGraphicFramePr>
        <p:xfrm>
          <a:off x="3714744" y="1500174"/>
          <a:ext cx="467694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-31" y="1071546"/>
            <a:ext cx="278605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t-BR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Objetivos</a:t>
            </a:r>
            <a:endParaRPr lang="pt-BR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01288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56052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Discussões e Resultados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Finais</a:t>
            </a:r>
          </a:p>
          <a:p>
            <a:endParaRPr lang="pt-BR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Referências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142853"/>
            <a:ext cx="7432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atin typeface="Impact" pitchFamily="34" charset="0"/>
              </a:rPr>
              <a:t>Referências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89053" y="980729"/>
            <a:ext cx="74334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REFERÊNCIAS</a:t>
            </a:r>
          </a:p>
          <a:p>
            <a:endParaRPr lang="pt-BR" sz="1200" dirty="0" smtClean="0"/>
          </a:p>
          <a:p>
            <a:r>
              <a:rPr lang="pt-BR" sz="1200" dirty="0" smtClean="0"/>
              <a:t>ROCHA, Luís Osvaldo Leal </a:t>
            </a:r>
            <a:r>
              <a:rPr lang="pt-BR" sz="1200" dirty="0" err="1" smtClean="0"/>
              <a:t>da.</a:t>
            </a:r>
            <a:r>
              <a:rPr lang="pt-BR" sz="1200" dirty="0" smtClean="0"/>
              <a:t> </a:t>
            </a:r>
            <a:r>
              <a:rPr lang="pt-BR" sz="1200" b="1" dirty="0" smtClean="0"/>
              <a:t>Organização e métodos</a:t>
            </a:r>
            <a:r>
              <a:rPr lang="pt-BR" sz="1200" dirty="0" smtClean="0"/>
              <a:t>: uma abordagem prática. 2 </a:t>
            </a:r>
          </a:p>
          <a:p>
            <a:r>
              <a:rPr lang="pt-BR" sz="1200" dirty="0" smtClean="0"/>
              <a:t>ed. São Paulo: Atlas, 1981.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i="1" dirty="0" smtClean="0"/>
              <a:t>RUIZ, J. A. </a:t>
            </a:r>
            <a:r>
              <a:rPr lang="pt-BR" sz="1200" b="1" i="1" dirty="0" smtClean="0"/>
              <a:t>Metodologia cientifica</a:t>
            </a:r>
            <a:r>
              <a:rPr lang="pt-BR" sz="1200" i="1" dirty="0" smtClean="0"/>
              <a:t>: guia para eficiência nos estudos. São Paulo: Atlas, 2007.</a:t>
            </a:r>
            <a:endParaRPr lang="pt-BR" sz="1200" dirty="0" smtClean="0"/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SFC - Secretaria Federal de Controle Interno. I</a:t>
            </a:r>
            <a:r>
              <a:rPr lang="pt-BR" sz="1200" b="1" dirty="0" smtClean="0"/>
              <a:t>nstrução Normativa nº 01, de 6 de abril de 2001</a:t>
            </a:r>
            <a:r>
              <a:rPr lang="pt-BR" sz="1200" dirty="0" smtClean="0"/>
              <a:t>. Manual do Sistema de Controle Interno do Poder Executivo Federal. Brasília, 2001.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SOBRAL, Filipe; PECI, </a:t>
            </a:r>
            <a:r>
              <a:rPr lang="pt-BR" sz="1200" dirty="0" err="1" smtClean="0"/>
              <a:t>Alketa</a:t>
            </a:r>
            <a:r>
              <a:rPr lang="pt-BR" sz="1200" dirty="0" smtClean="0"/>
              <a:t>. </a:t>
            </a:r>
            <a:r>
              <a:rPr lang="pt-BR" sz="1200" b="1" dirty="0" smtClean="0"/>
              <a:t>Administração:</a:t>
            </a:r>
            <a:r>
              <a:rPr lang="pt-BR" sz="1200" dirty="0" smtClean="0"/>
              <a:t> teoria e prática no contexto brasileiro. São Paulo: Pearson </a:t>
            </a:r>
            <a:r>
              <a:rPr lang="pt-BR" sz="1200" dirty="0" err="1" smtClean="0"/>
              <a:t>Prentice</a:t>
            </a:r>
            <a:r>
              <a:rPr lang="pt-BR" sz="1200" dirty="0" smtClean="0"/>
              <a:t> Hall, 2008.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TAYLOR, Frederick </a:t>
            </a:r>
            <a:r>
              <a:rPr lang="pt-BR" sz="1200" dirty="0" err="1" smtClean="0"/>
              <a:t>Winslow</a:t>
            </a:r>
            <a:r>
              <a:rPr lang="pt-BR" sz="1200" dirty="0" smtClean="0"/>
              <a:t>. </a:t>
            </a:r>
            <a:r>
              <a:rPr lang="pt-BR" sz="1200" b="1" dirty="0" smtClean="0"/>
              <a:t>Princípios de Administração científica</a:t>
            </a:r>
            <a:r>
              <a:rPr lang="pt-BR" sz="1200" dirty="0" smtClean="0"/>
              <a:t>. Frederick </a:t>
            </a:r>
            <a:r>
              <a:rPr lang="pt-BR" sz="1200" dirty="0" err="1" smtClean="0"/>
              <a:t>Winslow</a:t>
            </a:r>
            <a:r>
              <a:rPr lang="pt-BR" sz="1200" dirty="0" smtClean="0"/>
              <a:t> Taylor; Tradução de Arlindo Vieira Ramos. 8. Ed. – 12. Reimpressão. – São Paulo: Atlas, 2006. 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VERGARA, Sylvia Constant. </a:t>
            </a:r>
            <a:r>
              <a:rPr lang="pt-BR" sz="1200" b="1" dirty="0" smtClean="0"/>
              <a:t>Projetos e Relatórios de Pesquisa em Administração</a:t>
            </a:r>
            <a:r>
              <a:rPr lang="pt-BR" sz="1200" dirty="0" smtClean="0"/>
              <a:t>. 9ª Edição. São Paulo. Editora Atlas, 2007.</a:t>
            </a:r>
          </a:p>
          <a:p>
            <a:r>
              <a:rPr lang="pt-BR" sz="1200" dirty="0" smtClean="0"/>
              <a:t> </a:t>
            </a:r>
          </a:p>
          <a:p>
            <a:r>
              <a:rPr lang="pt-BR" sz="1200" dirty="0" smtClean="0"/>
              <a:t>ZANELLA, </a:t>
            </a:r>
            <a:r>
              <a:rPr lang="pt-BR" sz="1200" dirty="0" err="1" smtClean="0"/>
              <a:t>Liane</a:t>
            </a:r>
            <a:r>
              <a:rPr lang="pt-BR" sz="1200" dirty="0" smtClean="0"/>
              <a:t> Carly Hermes.  </a:t>
            </a:r>
            <a:r>
              <a:rPr lang="pt-BR" sz="1200" b="1" dirty="0" smtClean="0"/>
              <a:t>Metodologia de Pesquisa</a:t>
            </a:r>
            <a:r>
              <a:rPr lang="pt-BR" sz="1200" dirty="0" smtClean="0"/>
              <a:t>. Florianópolis: SEAD/UFSC, 2006.</a:t>
            </a:r>
          </a:p>
          <a:p>
            <a:endParaRPr lang="pt-BR" sz="1200" dirty="0" smtClean="0"/>
          </a:p>
          <a:p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‘</a:t>
            </a:r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895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00011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1071546"/>
            <a:ext cx="69294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ORGANIZAÇÃO, SISTEMAS E MÉTODOS (OSM</a:t>
            </a:r>
            <a:r>
              <a:rPr lang="pt-BR" b="1" dirty="0" smtClean="0"/>
              <a:t>)</a:t>
            </a:r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Conceito de Organização</a:t>
            </a:r>
          </a:p>
          <a:p>
            <a:pPr algn="just"/>
            <a:endParaRPr lang="pt-BR" b="1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Em Administração, organização tem sempre e necessariamente dois sentidos.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 primeiro sentido diz respeito à combinação de esforços individuais que tem por finalidade realizar propósitos coletivos. Exemplo: empresas, associações, órgãos do governo, ou seja, qualquer entidade pública ou privada, com objetivo de  alcançar o objetivo coletivo, do grupo.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b="1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 segundo sentido tem a ver com um conjunto bem determinado de procedimentos, divididos e </a:t>
            </a:r>
            <a:r>
              <a:rPr lang="pt-BR" dirty="0" err="1" smtClean="0"/>
              <a:t>sequenciados</a:t>
            </a:r>
            <a:r>
              <a:rPr lang="pt-BR" dirty="0" smtClean="0"/>
              <a:t>, necessários para se realizar um trabalho. Como exemplo tem-se o regimento interno, que constitui o foco do nosso trabalho, buscando a verificação do seu uso enquanto forma de controle interno administrativo.</a:t>
            </a:r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0" y="285734"/>
            <a:ext cx="4721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Teórico</a:t>
            </a:r>
          </a:p>
          <a:p>
            <a:endParaRPr lang="pt-BR" sz="24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00011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785794"/>
            <a:ext cx="692945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Conceito de Sistema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Do</a:t>
            </a:r>
            <a:r>
              <a:rPr lang="pt-BR" b="1" dirty="0" smtClean="0"/>
              <a:t> </a:t>
            </a:r>
            <a:r>
              <a:rPr lang="pt-BR" dirty="0" smtClean="0"/>
              <a:t>ponto de vista da administração de empresa é um conjunto de atividades interligadas de forma que todas estejam numa relação direta, de maneira a possibilitar que determinados objetivos sejam alcançados (LERNER, 1979).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Conceito de Método</a:t>
            </a:r>
          </a:p>
          <a:p>
            <a:pPr algn="just"/>
            <a:endParaRPr lang="pt-BR" b="1" dirty="0"/>
          </a:p>
          <a:p>
            <a:pPr algn="just"/>
            <a:r>
              <a:rPr lang="pt-BR" dirty="0" smtClean="0"/>
              <a:t>Segundo </a:t>
            </a:r>
            <a:r>
              <a:rPr lang="pt-BR" dirty="0" err="1" smtClean="0"/>
              <a:t>Chinelato</a:t>
            </a:r>
            <a:r>
              <a:rPr lang="pt-BR" dirty="0" smtClean="0"/>
              <a:t> (2000), o termo </a:t>
            </a:r>
            <a:r>
              <a:rPr lang="pt-BR" b="1" dirty="0" smtClean="0"/>
              <a:t>método </a:t>
            </a:r>
            <a:r>
              <a:rPr lang="pt-BR" dirty="0" smtClean="0"/>
              <a:t>refere-se a economia de esforços, tempo e movimentos por meio da simplificação e racionalização do trabalho, tendo como resultados diretos, o aumento da produtividade e a diminuição das despesas.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977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00011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FUNÇÃO DA OSM DENTRO DAS </a:t>
            </a:r>
            <a:r>
              <a:rPr lang="pt-BR" b="1" dirty="0" smtClean="0"/>
              <a:t>ORGANIZAÇÕES</a:t>
            </a:r>
          </a:p>
          <a:p>
            <a:pPr algn="just"/>
            <a:endParaRPr lang="pt-BR" b="1" dirty="0" smtClean="0"/>
          </a:p>
          <a:p>
            <a:pPr algn="just"/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 especialistas terão </a:t>
            </a:r>
            <a:r>
              <a:rPr lang="pt-BR" dirty="0"/>
              <a:t>sobre qualquer outro profissional </a:t>
            </a:r>
            <a:r>
              <a:rPr lang="pt-BR" dirty="0" smtClean="0"/>
              <a:t>a </a:t>
            </a:r>
            <a:r>
              <a:rPr lang="pt-BR" dirty="0"/>
              <a:t>possibilidade de dedicação total a tais </a:t>
            </a:r>
            <a:r>
              <a:rPr lang="pt-BR" dirty="0" smtClean="0"/>
              <a:t>responsabilidades</a:t>
            </a:r>
            <a:r>
              <a:rPr lang="pt-BR" dirty="0"/>
              <a:t>;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Imparcialidade </a:t>
            </a:r>
            <a:r>
              <a:rPr lang="pt-BR" dirty="0"/>
              <a:t>e acesso livre a qualquer setor da empresa; 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Apresentação de novos pontos </a:t>
            </a:r>
            <a:r>
              <a:rPr lang="pt-BR" dirty="0"/>
              <a:t>de vista sobre conceitos e decisões antigas, pelo conhecimento de novas técnicas e outras </a:t>
            </a:r>
            <a:r>
              <a:rPr lang="pt-BR" dirty="0" smtClean="0"/>
              <a:t>experiências, oferecendo novas soluções; </a:t>
            </a: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Treinamento </a:t>
            </a:r>
            <a:r>
              <a:rPr lang="pt-BR" dirty="0"/>
              <a:t>e educação, em função da competência para difundir uma visão global da </a:t>
            </a:r>
            <a:r>
              <a:rPr lang="pt-BR" dirty="0" smtClean="0"/>
              <a:t>empresa;</a:t>
            </a:r>
          </a:p>
          <a:p>
            <a:pPr algn="just"/>
            <a:endParaRPr lang="pt-BR" dirty="0" smtClean="0"/>
          </a:p>
          <a:p>
            <a:pPr algn="r"/>
            <a:r>
              <a:rPr lang="pt-BR" dirty="0" err="1" smtClean="0"/>
              <a:t>Lerner</a:t>
            </a:r>
            <a:r>
              <a:rPr lang="pt-BR" dirty="0" smtClean="0"/>
              <a:t> (1991)</a:t>
            </a:r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977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00011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ATUAÇÃO DO PROFISSIONAL DE OSM DENTRO DAS ORGANIZAÇÕES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É importante que a comunicação interna funcione, para que não haja ruídos entre a porção estratégica da empresa, a parte tática e os operacionais, deixando sempre clara a mensagem original e constituindo a base de apoio para a OSM dentro da empresa (LERNER, 1991).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O objetivo final da atuação</a:t>
            </a:r>
            <a:r>
              <a:rPr lang="pt-BR" dirty="0" smtClean="0"/>
              <a:t>: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Renovação </a:t>
            </a:r>
            <a:r>
              <a:rPr lang="pt-BR" dirty="0"/>
              <a:t>organizacional, através da manipulação da empresa como um sistema social, aberto, em permanente sintonia com as demandas de seu ambiente, externo e/ou interno.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895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00011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A </a:t>
            </a:r>
            <a:r>
              <a:rPr lang="pt-BR" b="1" dirty="0"/>
              <a:t>cultura da </a:t>
            </a:r>
            <a:r>
              <a:rPr lang="pt-BR" b="1" dirty="0" smtClean="0"/>
              <a:t>organização</a:t>
            </a:r>
          </a:p>
          <a:p>
            <a:endParaRPr lang="pt-BR" dirty="0"/>
          </a:p>
          <a:p>
            <a:r>
              <a:rPr lang="pt-BR" dirty="0"/>
              <a:t> 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/>
              <a:t>A cultura compreende, além das normas formais, também o conjunto de regras não </a:t>
            </a:r>
            <a:r>
              <a:rPr lang="pt-BR" dirty="0" smtClean="0"/>
              <a:t>escritas.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Para </a:t>
            </a:r>
            <a:r>
              <a:rPr lang="pt-BR" dirty="0"/>
              <a:t>se obter uma mudança duradoura, não se tenta mudar as pessoas, mas as restrições organizacionais que operam sobre elas (GIBSON </a:t>
            </a:r>
            <a:r>
              <a:rPr lang="pt-BR" i="1" dirty="0" err="1"/>
              <a:t>et</a:t>
            </a:r>
            <a:r>
              <a:rPr lang="pt-BR" i="1" dirty="0"/>
              <a:t> al. apud </a:t>
            </a:r>
            <a:r>
              <a:rPr lang="pt-BR" dirty="0"/>
              <a:t>CURY, 2007</a:t>
            </a:r>
            <a:r>
              <a:rPr lang="pt-BR" dirty="0" smtClean="0"/>
              <a:t>).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Dessa </a:t>
            </a:r>
            <a:r>
              <a:rPr lang="pt-BR" dirty="0"/>
              <a:t>forma, ao se fazer um diagnóstico organizacional, é fundamental identificar as normas em que as pessoas se enquadram, </a:t>
            </a:r>
            <a:r>
              <a:rPr lang="pt-BR" dirty="0" smtClean="0"/>
              <a:t>separando as eficazes das ineficazes, </a:t>
            </a:r>
            <a:r>
              <a:rPr lang="pt-BR" dirty="0"/>
              <a:t>devendo estas últimas serem modificadas. </a:t>
            </a:r>
          </a:p>
          <a:p>
            <a:pPr algn="just">
              <a:buFont typeface="Wingdings" pitchFamily="2" charset="2"/>
              <a:buChar char="ü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" name="Espaço Reservado para Conteúdo 8" descr="SLIDE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11" name="CaixaDeTexto 10"/>
          <p:cNvSpPr txBox="1"/>
          <p:nvPr/>
        </p:nvSpPr>
        <p:spPr>
          <a:xfrm>
            <a:off x="-71470" y="1285866"/>
            <a:ext cx="220526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Referencial Teórico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Metodologia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Discussões 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Resultados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Considerações </a:t>
            </a:r>
          </a:p>
          <a:p>
            <a:r>
              <a:rPr lang="pt-BR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Finais</a:t>
            </a:r>
          </a:p>
          <a:p>
            <a:pPr>
              <a:lnSpc>
                <a:spcPct val="150000"/>
              </a:lnSpc>
            </a:pPr>
            <a:endParaRPr lang="pt-BR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21861" y="285734"/>
            <a:ext cx="39772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 smtClean="0">
                <a:latin typeface="Impact" pitchFamily="34" charset="0"/>
              </a:rPr>
              <a:t>Referencial  Teórico</a:t>
            </a:r>
            <a:endParaRPr lang="pt-BR" sz="3600" dirty="0">
              <a:latin typeface="Impac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00299" y="1000114"/>
            <a:ext cx="6643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Impact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14546" y="928670"/>
            <a:ext cx="69294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b="1" dirty="0" smtClean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 </a:t>
            </a:r>
          </a:p>
          <a:p>
            <a:pPr marL="285750" indent="-285750" algn="just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623809" y="6290156"/>
            <a:ext cx="54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00282" y="928670"/>
            <a:ext cx="6643718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MANUAL DE ORGANIZAÇÃO</a:t>
            </a:r>
          </a:p>
          <a:p>
            <a:endParaRPr lang="pt-BR" dirty="0"/>
          </a:p>
          <a:p>
            <a:pPr algn="just"/>
            <a:r>
              <a:rPr lang="pt-BR" dirty="0" smtClean="0"/>
              <a:t>Manual </a:t>
            </a:r>
            <a:r>
              <a:rPr lang="pt-BR" dirty="0"/>
              <a:t>de organização é o relatório formal das atividades e do respectivo organograma da empresa, </a:t>
            </a:r>
            <a:r>
              <a:rPr lang="pt-BR" dirty="0" smtClean="0"/>
              <a:t>não devendo </a:t>
            </a:r>
            <a:r>
              <a:rPr lang="pt-BR" dirty="0"/>
              <a:t>ter caráter </a:t>
            </a:r>
            <a:r>
              <a:rPr lang="pt-BR" dirty="0" smtClean="0"/>
              <a:t>estático </a:t>
            </a:r>
            <a:r>
              <a:rPr lang="pt-BR" dirty="0"/>
              <a:t>e </a:t>
            </a:r>
            <a:r>
              <a:rPr lang="pt-BR" dirty="0" smtClean="0"/>
              <a:t>espelhando dinamicamente a </a:t>
            </a:r>
            <a:r>
              <a:rPr lang="pt-BR" dirty="0"/>
              <a:t>situação de toda a empresa (CURY, 2007</a:t>
            </a:r>
            <a:r>
              <a:rPr lang="pt-BR" dirty="0" smtClean="0"/>
              <a:t>).</a:t>
            </a:r>
          </a:p>
          <a:p>
            <a:pPr algn="just"/>
            <a:endParaRPr lang="pt-BR" dirty="0" smtClean="0"/>
          </a:p>
          <a:p>
            <a:pPr algn="just"/>
            <a:r>
              <a:rPr lang="pt-BR" sz="2000" b="1" dirty="0" smtClean="0"/>
              <a:t>PRINCIPAIS ELEMENTOS</a:t>
            </a:r>
            <a:endParaRPr lang="pt-BR" b="1" dirty="0" smtClean="0"/>
          </a:p>
          <a:p>
            <a:pPr algn="just"/>
            <a:endParaRPr lang="pt-BR" dirty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As </a:t>
            </a:r>
            <a:r>
              <a:rPr lang="pt-BR" b="1" dirty="0" smtClean="0"/>
              <a:t>normas</a:t>
            </a:r>
            <a:r>
              <a:rPr lang="pt-BR" dirty="0" smtClean="0"/>
              <a:t> que são as indicações de quem executa ou pode executar os diversos trabalhos do processo administrativo;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Os </a:t>
            </a:r>
            <a:r>
              <a:rPr lang="pt-BR" b="1" dirty="0" smtClean="0"/>
              <a:t>procedimentos</a:t>
            </a:r>
            <a:r>
              <a:rPr lang="pt-BR" dirty="0" smtClean="0"/>
              <a:t> que são as indicações de como são executados os trabalhos dentro do processo administrativo;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Os </a:t>
            </a:r>
            <a:r>
              <a:rPr lang="pt-BR" b="1" dirty="0" smtClean="0"/>
              <a:t>formulários</a:t>
            </a:r>
            <a:r>
              <a:rPr lang="pt-BR" dirty="0" smtClean="0"/>
              <a:t> que são as indicações dos documentos que circulam no processo administrativo, bem como da forma de manipulação;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pt-BR" dirty="0" smtClean="0"/>
              <a:t>Os </a:t>
            </a:r>
            <a:r>
              <a:rPr lang="pt-BR" b="1" dirty="0" smtClean="0"/>
              <a:t>fluxogramas</a:t>
            </a:r>
            <a:r>
              <a:rPr lang="pt-BR" dirty="0" smtClean="0"/>
              <a:t> que são as indicações dos gráficos representativos dos diversos procedimentos descritos (CURY, 2007).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1973</Words>
  <Application>Microsoft Office PowerPoint</Application>
  <PresentationFormat>Apresentação na tela (4:3)</PresentationFormat>
  <Paragraphs>860</Paragraphs>
  <Slides>30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Slide 2</vt:lpstr>
      <vt:lpstr>Slide 3</vt:lpstr>
      <vt:lpstr>‘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m</vt:lpstr>
      <vt:lpstr>m</vt:lpstr>
      <vt:lpstr>m</vt:lpstr>
      <vt:lpstr>m</vt:lpstr>
      <vt:lpstr>m</vt:lpstr>
      <vt:lpstr>m</vt:lpstr>
      <vt:lpstr>m</vt:lpstr>
      <vt:lpstr>m</vt:lpstr>
      <vt:lpstr>m</vt:lpstr>
      <vt:lpstr>m</vt:lpstr>
      <vt:lpstr>m</vt:lpstr>
      <vt:lpstr>m</vt:lpstr>
      <vt:lpstr>m</vt:lpstr>
      <vt:lpstr>m</vt:lpstr>
      <vt:lpstr>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gustavo</dc:creator>
  <cp:lastModifiedBy>gustavo</cp:lastModifiedBy>
  <cp:revision>49</cp:revision>
  <dcterms:created xsi:type="dcterms:W3CDTF">2014-08-08T20:29:00Z</dcterms:created>
  <dcterms:modified xsi:type="dcterms:W3CDTF">2014-08-14T21:34:31Z</dcterms:modified>
</cp:coreProperties>
</file>