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theme/themeOverride1.xml" ContentType="application/vnd.openxmlformats-officedocument.themeOverride+xml"/>
  <Override PartName="/ppt/charts/chart8.xml" ContentType="application/vnd.openxmlformats-officedocument.drawingml.chart+xml"/>
  <Override PartName="/ppt/theme/themeOverride2.xml" ContentType="application/vnd.openxmlformats-officedocument.themeOverride+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theme/themeOverride3.xml" ContentType="application/vnd.openxmlformats-officedocument.themeOverride+xml"/>
  <Override PartName="/ppt/charts/chart12.xml" ContentType="application/vnd.openxmlformats-officedocument.drawingml.chart+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handoutMasterIdLst>
    <p:handoutMasterId r:id="rId26"/>
  </p:handoutMasterIdLst>
  <p:sldIdLst>
    <p:sldId id="295" r:id="rId2"/>
    <p:sldId id="257" r:id="rId3"/>
    <p:sldId id="281" r:id="rId4"/>
    <p:sldId id="284" r:id="rId5"/>
    <p:sldId id="274" r:id="rId6"/>
    <p:sldId id="291" r:id="rId7"/>
    <p:sldId id="275" r:id="rId8"/>
    <p:sldId id="285" r:id="rId9"/>
    <p:sldId id="266" r:id="rId10"/>
    <p:sldId id="267" r:id="rId11"/>
    <p:sldId id="282" r:id="rId12"/>
    <p:sldId id="286" r:id="rId13"/>
    <p:sldId id="287" r:id="rId14"/>
    <p:sldId id="288" r:id="rId15"/>
    <p:sldId id="289" r:id="rId16"/>
    <p:sldId id="290" r:id="rId17"/>
    <p:sldId id="276" r:id="rId18"/>
    <p:sldId id="283" r:id="rId19"/>
    <p:sldId id="277" r:id="rId20"/>
    <p:sldId id="292" r:id="rId21"/>
    <p:sldId id="293" r:id="rId22"/>
    <p:sldId id="294" r:id="rId23"/>
    <p:sldId id="280" r:id="rId24"/>
  </p:sldIdLst>
  <p:sldSz cx="9144000" cy="6858000" type="screen4x3"/>
  <p:notesSz cx="6669088" cy="9926638"/>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58" autoAdjust="0"/>
    <p:restoredTop sz="94676" autoAdjust="0"/>
  </p:normalViewPr>
  <p:slideViewPr>
    <p:cSldViewPr>
      <p:cViewPr>
        <p:scale>
          <a:sx n="77" d="100"/>
          <a:sy n="77" d="100"/>
        </p:scale>
        <p:origin x="-1770" y="-31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2" Type="http://schemas.openxmlformats.org/officeDocument/2006/relationships/package" Target="../embeddings/Microsoft_Excel_Worksheet11.xlsx"/><Relationship Id="rId1" Type="http://schemas.openxmlformats.org/officeDocument/2006/relationships/themeOverride" Target="../theme/themeOverride3.xml"/></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7.xlsx"/><Relationship Id="rId1" Type="http://schemas.openxmlformats.org/officeDocument/2006/relationships/themeOverride" Target="../theme/themeOverride1.xml"/></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Excel_Worksheet8.xlsx"/><Relationship Id="rId1" Type="http://schemas.openxmlformats.org/officeDocument/2006/relationships/themeOverride" Target="../theme/themeOverride2.xml"/></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tx>
            <c:strRef>
              <c:f>Plan1!$B$1</c:f>
              <c:strCache>
                <c:ptCount val="1"/>
                <c:pt idx="0">
                  <c:v>Sexo</c:v>
                </c:pt>
              </c:strCache>
            </c:strRef>
          </c:tx>
          <c:dLbls>
            <c:dLbl>
              <c:idx val="0"/>
              <c:layout>
                <c:manualLayout>
                  <c:x val="-0.17793187518226988"/>
                  <c:y val="7.3207179747692835E-2"/>
                </c:manualLayout>
              </c:layout>
              <c:tx>
                <c:rich>
                  <a:bodyPr/>
                  <a:lstStyle/>
                  <a:p>
                    <a:r>
                      <a:rPr lang="en-US" sz="1200" b="1">
                        <a:latin typeface="Arial" panose="020B0604020202020204" pitchFamily="34" charset="0"/>
                        <a:cs typeface="Arial" panose="020B0604020202020204" pitchFamily="34" charset="0"/>
                      </a:rPr>
                      <a:t>43,24%</a:t>
                    </a:r>
                  </a:p>
                  <a:p>
                    <a:r>
                      <a:rPr lang="en-US" sz="1200" b="1">
                        <a:latin typeface="Arial" panose="020B0604020202020204" pitchFamily="34" charset="0"/>
                        <a:cs typeface="Arial" panose="020B0604020202020204" pitchFamily="34" charset="0"/>
                      </a:rPr>
                      <a:t>(32)</a:t>
                    </a:r>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22340425780110912"/>
                  <c:y val="-0.12938997544661757"/>
                </c:manualLayout>
              </c:layout>
              <c:tx>
                <c:rich>
                  <a:bodyPr/>
                  <a:lstStyle/>
                  <a:p>
                    <a:r>
                      <a:rPr lang="en-US" sz="1200" b="1">
                        <a:latin typeface="Arial" panose="020B0604020202020204" pitchFamily="34" charset="0"/>
                        <a:cs typeface="Arial" panose="020B0604020202020204" pitchFamily="34" charset="0"/>
                      </a:rPr>
                      <a:t>56,76%</a:t>
                    </a:r>
                  </a:p>
                  <a:p>
                    <a:r>
                      <a:rPr lang="en-US" sz="1200" b="1">
                        <a:latin typeface="Arial" panose="020B0604020202020204" pitchFamily="34" charset="0"/>
                        <a:cs typeface="Arial" panose="020B0604020202020204" pitchFamily="34" charset="0"/>
                      </a:rPr>
                      <a:t>(42)</a:t>
                    </a:r>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1"/>
            <c:extLst>
              <c:ext xmlns:c15="http://schemas.microsoft.com/office/drawing/2012/chart" uri="{CE6537A1-D6FC-4f65-9D91-7224C49458BB}"/>
            </c:extLst>
          </c:dLbls>
          <c:cat>
            <c:strRef>
              <c:f>Plan1!$A$2:$A$3</c:f>
              <c:strCache>
                <c:ptCount val="2"/>
                <c:pt idx="0">
                  <c:v>Feminino</c:v>
                </c:pt>
                <c:pt idx="1">
                  <c:v>Masculino</c:v>
                </c:pt>
              </c:strCache>
            </c:strRef>
          </c:cat>
          <c:val>
            <c:numRef>
              <c:f>Plan1!$B$2:$B$3</c:f>
              <c:numCache>
                <c:formatCode>#.000%</c:formatCode>
                <c:ptCount val="2"/>
                <c:pt idx="0">
                  <c:v>0.43243243243243246</c:v>
                </c:pt>
                <c:pt idx="1">
                  <c:v>0.56756756756756532</c:v>
                </c:pt>
              </c:numCache>
            </c:numRef>
          </c:val>
        </c:ser>
        <c:dLbls>
          <c:showLegendKey val="0"/>
          <c:showVal val="0"/>
          <c:showCatName val="0"/>
          <c:showSerName val="0"/>
          <c:showPercent val="0"/>
          <c:showBubbleSize val="0"/>
          <c:showLeaderLines val="1"/>
        </c:dLbls>
      </c:pie3DChart>
    </c:plotArea>
    <c:legend>
      <c:legendPos val="r"/>
      <c:layout>
        <c:manualLayout>
          <c:xMode val="edge"/>
          <c:yMode val="edge"/>
          <c:x val="0.7615930681932086"/>
          <c:y val="0.56288977185058564"/>
          <c:w val="0.20684261455269962"/>
          <c:h val="0.42195753394602781"/>
        </c:manualLayout>
      </c:layout>
      <c:overlay val="0"/>
      <c:txPr>
        <a:bodyPr/>
        <a:lstStyle/>
        <a:p>
          <a:pPr>
            <a:defRPr sz="1200"/>
          </a:pPr>
          <a:endParaRPr lang="pt-BR"/>
        </a:p>
      </c:txPr>
    </c:legend>
    <c:plotVisOnly val="1"/>
    <c:dispBlanksAs val="zero"/>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pt-BR"/>
  <c:roundedCorners val="0"/>
  <mc:AlternateContent xmlns:mc="http://schemas.openxmlformats.org/markup-compatibility/2006">
    <mc:Choice xmlns:c14="http://schemas.microsoft.com/office/drawing/2007/8/2/chart" Requires="c14">
      <c14:style val="113"/>
    </mc:Choice>
    <mc:Fallback>
      <c:style val="13"/>
    </mc:Fallback>
  </mc:AlternateContent>
  <c:chart>
    <c:autoTitleDeleted val="0"/>
    <c:plotArea>
      <c:layout/>
      <c:barChart>
        <c:barDir val="col"/>
        <c:grouping val="clustered"/>
        <c:varyColors val="0"/>
        <c:ser>
          <c:idx val="0"/>
          <c:order val="0"/>
          <c:tx>
            <c:strRef>
              <c:f>Plan1!$B$1</c:f>
              <c:strCache>
                <c:ptCount val="1"/>
                <c:pt idx="0">
                  <c:v>Família</c:v>
                </c:pt>
              </c:strCache>
            </c:strRef>
          </c:tx>
          <c:invertIfNegative val="0"/>
          <c:dLbls>
            <c:spPr>
              <a:noFill/>
              <a:ln>
                <a:noFill/>
              </a:ln>
              <a:effectLst/>
            </c:spPr>
            <c:txPr>
              <a:bodyPr/>
              <a:lstStyle/>
              <a:p>
                <a:pPr>
                  <a:defRPr sz="1200" b="1">
                    <a:latin typeface="Arial" panose="020B0604020202020204" pitchFamily="34" charset="0"/>
                    <a:cs typeface="Arial" panose="020B0604020202020204" pitchFamily="34" charset="0"/>
                  </a:defRPr>
                </a:pPr>
                <a:endParaRPr lang="pt-B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Plan1!$A$2:$A$5</c:f>
              <c:strCache>
                <c:ptCount val="3"/>
                <c:pt idx="0">
                  <c:v>Família</c:v>
                </c:pt>
                <c:pt idx="1">
                  <c:v>Tradicional</c:v>
                </c:pt>
                <c:pt idx="2">
                  <c:v>Executivo</c:v>
                </c:pt>
              </c:strCache>
            </c:strRef>
          </c:cat>
          <c:val>
            <c:numRef>
              <c:f>Plan1!$B$2:$B$5</c:f>
              <c:numCache>
                <c:formatCode>General</c:formatCode>
                <c:ptCount val="4"/>
                <c:pt idx="0">
                  <c:v>14</c:v>
                </c:pt>
              </c:numCache>
            </c:numRef>
          </c:val>
        </c:ser>
        <c:ser>
          <c:idx val="1"/>
          <c:order val="1"/>
          <c:tx>
            <c:strRef>
              <c:f>Plan1!$C$1</c:f>
              <c:strCache>
                <c:ptCount val="1"/>
                <c:pt idx="0">
                  <c:v>Tradicional</c:v>
                </c:pt>
              </c:strCache>
            </c:strRef>
          </c:tx>
          <c:spPr>
            <a:solidFill>
              <a:schemeClr val="accent1">
                <a:lumMod val="75000"/>
              </a:schemeClr>
            </a:solidFill>
          </c:spPr>
          <c:invertIfNegative val="0"/>
          <c:dLbls>
            <c:spPr>
              <a:noFill/>
              <a:ln>
                <a:noFill/>
              </a:ln>
              <a:effectLst/>
            </c:spPr>
            <c:txPr>
              <a:bodyPr/>
              <a:lstStyle/>
              <a:p>
                <a:pPr>
                  <a:defRPr sz="1200" b="1">
                    <a:latin typeface="Arial" panose="020B0604020202020204" pitchFamily="34" charset="0"/>
                    <a:cs typeface="Arial" panose="020B0604020202020204" pitchFamily="34" charset="0"/>
                  </a:defRPr>
                </a:pPr>
                <a:endParaRPr lang="pt-B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Plan1!$A$2:$A$5</c:f>
              <c:strCache>
                <c:ptCount val="3"/>
                <c:pt idx="0">
                  <c:v>Família</c:v>
                </c:pt>
                <c:pt idx="1">
                  <c:v>Tradicional</c:v>
                </c:pt>
                <c:pt idx="2">
                  <c:v>Executivo</c:v>
                </c:pt>
              </c:strCache>
            </c:strRef>
          </c:cat>
          <c:val>
            <c:numRef>
              <c:f>Plan1!$C$2:$C$5</c:f>
              <c:numCache>
                <c:formatCode>General</c:formatCode>
                <c:ptCount val="4"/>
                <c:pt idx="1">
                  <c:v>21</c:v>
                </c:pt>
              </c:numCache>
            </c:numRef>
          </c:val>
        </c:ser>
        <c:ser>
          <c:idx val="2"/>
          <c:order val="2"/>
          <c:tx>
            <c:strRef>
              <c:f>Plan1!$D$1</c:f>
              <c:strCache>
                <c:ptCount val="1"/>
                <c:pt idx="0">
                  <c:v>Executivo</c:v>
                </c:pt>
              </c:strCache>
            </c:strRef>
          </c:tx>
          <c:spPr>
            <a:solidFill>
              <a:srgbClr val="FF0000"/>
            </a:solidFill>
            <a:ln>
              <a:solidFill>
                <a:schemeClr val="bg1"/>
              </a:solidFill>
            </a:ln>
          </c:spPr>
          <c:invertIfNegative val="0"/>
          <c:dLbls>
            <c:spPr>
              <a:noFill/>
              <a:ln>
                <a:noFill/>
              </a:ln>
              <a:effectLst/>
            </c:spPr>
            <c:txPr>
              <a:bodyPr/>
              <a:lstStyle/>
              <a:p>
                <a:pPr>
                  <a:defRPr sz="1200" b="1">
                    <a:latin typeface="Arial" panose="020B0604020202020204" pitchFamily="34" charset="0"/>
                    <a:cs typeface="Arial" panose="020B0604020202020204" pitchFamily="34" charset="0"/>
                  </a:defRPr>
                </a:pPr>
                <a:endParaRPr lang="pt-B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Plan1!$A$2:$A$5</c:f>
              <c:strCache>
                <c:ptCount val="3"/>
                <c:pt idx="0">
                  <c:v>Família</c:v>
                </c:pt>
                <c:pt idx="1">
                  <c:v>Tradicional</c:v>
                </c:pt>
                <c:pt idx="2">
                  <c:v>Executivo</c:v>
                </c:pt>
              </c:strCache>
            </c:strRef>
          </c:cat>
          <c:val>
            <c:numRef>
              <c:f>Plan1!$D$2:$D$5</c:f>
              <c:numCache>
                <c:formatCode>General</c:formatCode>
                <c:ptCount val="4"/>
                <c:pt idx="2">
                  <c:v>19</c:v>
                </c:pt>
              </c:numCache>
            </c:numRef>
          </c:val>
        </c:ser>
        <c:dLbls>
          <c:showLegendKey val="0"/>
          <c:showVal val="0"/>
          <c:showCatName val="0"/>
          <c:showSerName val="0"/>
          <c:showPercent val="0"/>
          <c:showBubbleSize val="0"/>
        </c:dLbls>
        <c:gapWidth val="150"/>
        <c:axId val="91528576"/>
        <c:axId val="91530368"/>
      </c:barChart>
      <c:catAx>
        <c:axId val="91528576"/>
        <c:scaling>
          <c:orientation val="minMax"/>
        </c:scaling>
        <c:delete val="1"/>
        <c:axPos val="b"/>
        <c:numFmt formatCode="ge\r\a\l" sourceLinked="0"/>
        <c:majorTickMark val="out"/>
        <c:minorTickMark val="none"/>
        <c:tickLblPos val="none"/>
        <c:crossAx val="91530368"/>
        <c:crosses val="autoZero"/>
        <c:auto val="1"/>
        <c:lblAlgn val="ctr"/>
        <c:lblOffset val="100"/>
        <c:noMultiLvlLbl val="0"/>
      </c:catAx>
      <c:valAx>
        <c:axId val="91530368"/>
        <c:scaling>
          <c:orientation val="minMax"/>
        </c:scaling>
        <c:delete val="0"/>
        <c:axPos val="l"/>
        <c:majorGridlines/>
        <c:numFmt formatCode="General" sourceLinked="1"/>
        <c:majorTickMark val="out"/>
        <c:minorTickMark val="none"/>
        <c:tickLblPos val="nextTo"/>
        <c:crossAx val="91528576"/>
        <c:crosses val="autoZero"/>
        <c:crossBetween val="between"/>
      </c:valAx>
    </c:plotArea>
    <c:legend>
      <c:legendPos val="r"/>
      <c:layout>
        <c:manualLayout>
          <c:xMode val="edge"/>
          <c:yMode val="edge"/>
          <c:x val="0.7323815483545062"/>
          <c:y val="0.63423991848098404"/>
          <c:w val="0.25879791075881425"/>
          <c:h val="0.19764642817042213"/>
        </c:manualLayout>
      </c:layout>
      <c:overlay val="0"/>
      <c:txPr>
        <a:bodyPr/>
        <a:lstStyle/>
        <a:p>
          <a:pPr>
            <a:defRPr sz="1400">
              <a:latin typeface="Arial" pitchFamily="34" charset="0"/>
              <a:cs typeface="Arial" pitchFamily="34" charset="0"/>
            </a:defRPr>
          </a:pPr>
          <a:endParaRPr lang="pt-BR"/>
        </a:p>
      </c:txPr>
    </c:legend>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pt-BR"/>
              <a:t>Avaliação dos Kit´s promocionais</a:t>
            </a:r>
          </a:p>
        </c:rich>
      </c:tx>
      <c:overlay val="0"/>
    </c:title>
    <c:autoTitleDeleted val="0"/>
    <c:view3D>
      <c:rotX val="30"/>
      <c:rotY val="0"/>
      <c:rAngAx val="0"/>
      <c:perspective val="30"/>
    </c:view3D>
    <c:floor>
      <c:thickness val="0"/>
    </c:floor>
    <c:sideWall>
      <c:thickness val="0"/>
    </c:sideWall>
    <c:backWall>
      <c:thickness val="0"/>
    </c:backWall>
    <c:plotArea>
      <c:layout>
        <c:manualLayout>
          <c:layoutTarget val="inner"/>
          <c:xMode val="edge"/>
          <c:yMode val="edge"/>
          <c:x val="3.2770773036642289E-2"/>
          <c:y val="0.19366802736881469"/>
          <c:w val="0.64738100640890939"/>
          <c:h val="0.76983033140513502"/>
        </c:manualLayout>
      </c:layout>
      <c:pie3DChart>
        <c:varyColors val="1"/>
        <c:dLbls>
          <c:showLegendKey val="0"/>
          <c:showVal val="0"/>
          <c:showCatName val="0"/>
          <c:showSerName val="0"/>
          <c:showPercent val="0"/>
          <c:showBubbleSize val="0"/>
          <c:showLeaderLines val="1"/>
        </c:dLbls>
      </c:pie3DChart>
    </c:plotArea>
    <c:legend>
      <c:legendPos val="r"/>
      <c:overlay val="0"/>
      <c:txPr>
        <a:bodyPr/>
        <a:lstStyle/>
        <a:p>
          <a:pPr>
            <a:defRPr sz="1200">
              <a:latin typeface="Arial" pitchFamily="34" charset="0"/>
              <a:cs typeface="Arial" pitchFamily="34" charset="0"/>
            </a:defRPr>
          </a:pPr>
          <a:endParaRPr lang="pt-BR"/>
        </a:p>
      </c:txPr>
    </c:legend>
    <c:plotVisOnly val="1"/>
    <c:dispBlanksAs val="zero"/>
    <c:showDLblsOverMax val="0"/>
  </c:chart>
  <c:externalData r:id="rId2">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pt-BR"/>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plotArea>
      <c:layout>
        <c:manualLayout>
          <c:layoutTarget val="inner"/>
          <c:xMode val="edge"/>
          <c:yMode val="edge"/>
          <c:x val="4.5704643928452401E-2"/>
          <c:y val="5.9037798440998164E-2"/>
          <c:w val="0.93489473391845368"/>
          <c:h val="0.68970190334562087"/>
        </c:manualLayout>
      </c:layout>
      <c:barChart>
        <c:barDir val="col"/>
        <c:grouping val="clustered"/>
        <c:varyColors val="0"/>
        <c:ser>
          <c:idx val="0"/>
          <c:order val="0"/>
          <c:tx>
            <c:strRef>
              <c:f>Plan1!$B$1</c:f>
              <c:strCache>
                <c:ptCount val="1"/>
                <c:pt idx="0">
                  <c:v>Localização</c:v>
                </c:pt>
              </c:strCache>
            </c:strRef>
          </c:tx>
          <c:invertIfNegative val="0"/>
          <c:dLbls>
            <c:spPr>
              <a:noFill/>
              <a:ln>
                <a:noFill/>
              </a:ln>
              <a:effectLst/>
            </c:spPr>
            <c:txPr>
              <a:bodyPr/>
              <a:lstStyle/>
              <a:p>
                <a:pPr>
                  <a:defRPr sz="1200" b="1">
                    <a:latin typeface="Arial" panose="020B0604020202020204" pitchFamily="34" charset="0"/>
                    <a:cs typeface="Arial" panose="020B0604020202020204" pitchFamily="34" charset="0"/>
                  </a:defRPr>
                </a:pPr>
                <a:endParaRPr lang="pt-B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Plan1!$A$2:$A$7</c:f>
              <c:strCache>
                <c:ptCount val="6"/>
                <c:pt idx="0">
                  <c:v>Localização</c:v>
                </c:pt>
                <c:pt idx="1">
                  <c:v>Preço</c:v>
                </c:pt>
                <c:pt idx="2">
                  <c:v>Produto</c:v>
                </c:pt>
                <c:pt idx="3">
                  <c:v>Kit´s</c:v>
                </c:pt>
                <c:pt idx="4">
                  <c:v>Marca</c:v>
                </c:pt>
                <c:pt idx="5">
                  <c:v>Outros</c:v>
                </c:pt>
              </c:strCache>
            </c:strRef>
          </c:cat>
          <c:val>
            <c:numRef>
              <c:f>Plan1!$B$2:$B$7</c:f>
              <c:numCache>
                <c:formatCode>General</c:formatCode>
                <c:ptCount val="6"/>
                <c:pt idx="0">
                  <c:v>61</c:v>
                </c:pt>
              </c:numCache>
            </c:numRef>
          </c:val>
        </c:ser>
        <c:ser>
          <c:idx val="1"/>
          <c:order val="1"/>
          <c:tx>
            <c:strRef>
              <c:f>Plan1!$C$1</c:f>
              <c:strCache>
                <c:ptCount val="1"/>
                <c:pt idx="0">
                  <c:v>Preço</c:v>
                </c:pt>
              </c:strCache>
            </c:strRef>
          </c:tx>
          <c:invertIfNegative val="0"/>
          <c:dLbls>
            <c:spPr>
              <a:noFill/>
              <a:ln>
                <a:noFill/>
              </a:ln>
              <a:effectLst/>
            </c:spPr>
            <c:txPr>
              <a:bodyPr/>
              <a:lstStyle/>
              <a:p>
                <a:pPr>
                  <a:defRPr sz="1200" b="1">
                    <a:latin typeface="Arial" panose="020B0604020202020204" pitchFamily="34" charset="0"/>
                    <a:cs typeface="Arial" panose="020B0604020202020204" pitchFamily="34" charset="0"/>
                  </a:defRPr>
                </a:pPr>
                <a:endParaRPr lang="pt-B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Plan1!$A$2:$A$7</c:f>
              <c:strCache>
                <c:ptCount val="6"/>
                <c:pt idx="0">
                  <c:v>Localização</c:v>
                </c:pt>
                <c:pt idx="1">
                  <c:v>Preço</c:v>
                </c:pt>
                <c:pt idx="2">
                  <c:v>Produto</c:v>
                </c:pt>
                <c:pt idx="3">
                  <c:v>Kit´s</c:v>
                </c:pt>
                <c:pt idx="4">
                  <c:v>Marca</c:v>
                </c:pt>
                <c:pt idx="5">
                  <c:v>Outros</c:v>
                </c:pt>
              </c:strCache>
            </c:strRef>
          </c:cat>
          <c:val>
            <c:numRef>
              <c:f>Plan1!$C$2:$C$7</c:f>
              <c:numCache>
                <c:formatCode>General</c:formatCode>
                <c:ptCount val="6"/>
                <c:pt idx="1">
                  <c:v>23</c:v>
                </c:pt>
              </c:numCache>
            </c:numRef>
          </c:val>
        </c:ser>
        <c:ser>
          <c:idx val="2"/>
          <c:order val="2"/>
          <c:tx>
            <c:strRef>
              <c:f>Plan1!$D$1</c:f>
              <c:strCache>
                <c:ptCount val="1"/>
                <c:pt idx="0">
                  <c:v>Produto</c:v>
                </c:pt>
              </c:strCache>
            </c:strRef>
          </c:tx>
          <c:invertIfNegative val="0"/>
          <c:dLbls>
            <c:spPr>
              <a:noFill/>
              <a:ln>
                <a:noFill/>
              </a:ln>
              <a:effectLst/>
            </c:spPr>
            <c:txPr>
              <a:bodyPr/>
              <a:lstStyle/>
              <a:p>
                <a:pPr>
                  <a:defRPr sz="1200" b="1">
                    <a:latin typeface="Arial" panose="020B0604020202020204" pitchFamily="34" charset="0"/>
                    <a:cs typeface="Arial" panose="020B0604020202020204" pitchFamily="34" charset="0"/>
                  </a:defRPr>
                </a:pPr>
                <a:endParaRPr lang="pt-B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Plan1!$A$2:$A$7</c:f>
              <c:strCache>
                <c:ptCount val="6"/>
                <c:pt idx="0">
                  <c:v>Localização</c:v>
                </c:pt>
                <c:pt idx="1">
                  <c:v>Preço</c:v>
                </c:pt>
                <c:pt idx="2">
                  <c:v>Produto</c:v>
                </c:pt>
                <c:pt idx="3">
                  <c:v>Kit´s</c:v>
                </c:pt>
                <c:pt idx="4">
                  <c:v>Marca</c:v>
                </c:pt>
                <c:pt idx="5">
                  <c:v>Outros</c:v>
                </c:pt>
              </c:strCache>
            </c:strRef>
          </c:cat>
          <c:val>
            <c:numRef>
              <c:f>Plan1!$D$2:$D$7</c:f>
              <c:numCache>
                <c:formatCode>General</c:formatCode>
                <c:ptCount val="6"/>
                <c:pt idx="2">
                  <c:v>56</c:v>
                </c:pt>
              </c:numCache>
            </c:numRef>
          </c:val>
        </c:ser>
        <c:ser>
          <c:idx val="3"/>
          <c:order val="3"/>
          <c:tx>
            <c:strRef>
              <c:f>Plan1!$E$1</c:f>
              <c:strCache>
                <c:ptCount val="1"/>
                <c:pt idx="0">
                  <c:v>Kit´s</c:v>
                </c:pt>
              </c:strCache>
            </c:strRef>
          </c:tx>
          <c:invertIfNegative val="0"/>
          <c:dLbls>
            <c:spPr>
              <a:noFill/>
              <a:ln>
                <a:noFill/>
              </a:ln>
              <a:effectLst/>
            </c:spPr>
            <c:txPr>
              <a:bodyPr/>
              <a:lstStyle/>
              <a:p>
                <a:pPr>
                  <a:defRPr sz="1200" b="1">
                    <a:latin typeface="Arial" panose="020B0604020202020204" pitchFamily="34" charset="0"/>
                    <a:cs typeface="Arial" panose="020B0604020202020204" pitchFamily="34" charset="0"/>
                  </a:defRPr>
                </a:pPr>
                <a:endParaRPr lang="pt-B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Plan1!$A$2:$A$7</c:f>
              <c:strCache>
                <c:ptCount val="6"/>
                <c:pt idx="0">
                  <c:v>Localização</c:v>
                </c:pt>
                <c:pt idx="1">
                  <c:v>Preço</c:v>
                </c:pt>
                <c:pt idx="2">
                  <c:v>Produto</c:v>
                </c:pt>
                <c:pt idx="3">
                  <c:v>Kit´s</c:v>
                </c:pt>
                <c:pt idx="4">
                  <c:v>Marca</c:v>
                </c:pt>
                <c:pt idx="5">
                  <c:v>Outros</c:v>
                </c:pt>
              </c:strCache>
            </c:strRef>
          </c:cat>
          <c:val>
            <c:numRef>
              <c:f>Plan1!$E$2:$E$7</c:f>
              <c:numCache>
                <c:formatCode>General</c:formatCode>
                <c:ptCount val="6"/>
                <c:pt idx="3">
                  <c:v>31</c:v>
                </c:pt>
              </c:numCache>
            </c:numRef>
          </c:val>
        </c:ser>
        <c:ser>
          <c:idx val="4"/>
          <c:order val="4"/>
          <c:tx>
            <c:strRef>
              <c:f>Plan1!$F$1</c:f>
              <c:strCache>
                <c:ptCount val="1"/>
                <c:pt idx="0">
                  <c:v>Marca</c:v>
                </c:pt>
              </c:strCache>
            </c:strRef>
          </c:tx>
          <c:invertIfNegative val="0"/>
          <c:dLbls>
            <c:spPr>
              <a:noFill/>
              <a:ln>
                <a:noFill/>
              </a:ln>
              <a:effectLst/>
            </c:spPr>
            <c:txPr>
              <a:bodyPr/>
              <a:lstStyle/>
              <a:p>
                <a:pPr>
                  <a:defRPr sz="1200" b="1">
                    <a:latin typeface="Arial" panose="020B0604020202020204" pitchFamily="34" charset="0"/>
                    <a:cs typeface="Arial" panose="020B0604020202020204" pitchFamily="34" charset="0"/>
                  </a:defRPr>
                </a:pPr>
                <a:endParaRPr lang="pt-B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Plan1!$A$2:$A$7</c:f>
              <c:strCache>
                <c:ptCount val="6"/>
                <c:pt idx="0">
                  <c:v>Localização</c:v>
                </c:pt>
                <c:pt idx="1">
                  <c:v>Preço</c:v>
                </c:pt>
                <c:pt idx="2">
                  <c:v>Produto</c:v>
                </c:pt>
                <c:pt idx="3">
                  <c:v>Kit´s</c:v>
                </c:pt>
                <c:pt idx="4">
                  <c:v>Marca</c:v>
                </c:pt>
                <c:pt idx="5">
                  <c:v>Outros</c:v>
                </c:pt>
              </c:strCache>
            </c:strRef>
          </c:cat>
          <c:val>
            <c:numRef>
              <c:f>Plan1!$F$2:$F$7</c:f>
              <c:numCache>
                <c:formatCode>General</c:formatCode>
                <c:ptCount val="6"/>
                <c:pt idx="4">
                  <c:v>19</c:v>
                </c:pt>
              </c:numCache>
            </c:numRef>
          </c:val>
        </c:ser>
        <c:ser>
          <c:idx val="5"/>
          <c:order val="5"/>
          <c:tx>
            <c:strRef>
              <c:f>Plan1!$G$1</c:f>
              <c:strCache>
                <c:ptCount val="1"/>
                <c:pt idx="0">
                  <c:v>Outros</c:v>
                </c:pt>
              </c:strCache>
            </c:strRef>
          </c:tx>
          <c:invertIfNegative val="0"/>
          <c:dLbls>
            <c:spPr>
              <a:noFill/>
              <a:ln>
                <a:noFill/>
              </a:ln>
              <a:effectLst/>
            </c:spPr>
            <c:txPr>
              <a:bodyPr/>
              <a:lstStyle/>
              <a:p>
                <a:pPr>
                  <a:defRPr sz="1200" b="1">
                    <a:latin typeface="Arial" panose="020B0604020202020204" pitchFamily="34" charset="0"/>
                    <a:cs typeface="Arial" panose="020B0604020202020204" pitchFamily="34" charset="0"/>
                  </a:defRPr>
                </a:pPr>
                <a:endParaRPr lang="pt-B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Plan1!$A$2:$A$7</c:f>
              <c:strCache>
                <c:ptCount val="6"/>
                <c:pt idx="0">
                  <c:v>Localização</c:v>
                </c:pt>
                <c:pt idx="1">
                  <c:v>Preço</c:v>
                </c:pt>
                <c:pt idx="2">
                  <c:v>Produto</c:v>
                </c:pt>
                <c:pt idx="3">
                  <c:v>Kit´s</c:v>
                </c:pt>
                <c:pt idx="4">
                  <c:v>Marca</c:v>
                </c:pt>
                <c:pt idx="5">
                  <c:v>Outros</c:v>
                </c:pt>
              </c:strCache>
            </c:strRef>
          </c:cat>
          <c:val>
            <c:numRef>
              <c:f>Plan1!$G$2:$G$7</c:f>
              <c:numCache>
                <c:formatCode>General</c:formatCode>
                <c:ptCount val="6"/>
                <c:pt idx="5">
                  <c:v>10</c:v>
                </c:pt>
              </c:numCache>
            </c:numRef>
          </c:val>
        </c:ser>
        <c:dLbls>
          <c:showLegendKey val="0"/>
          <c:showVal val="0"/>
          <c:showCatName val="0"/>
          <c:showSerName val="0"/>
          <c:showPercent val="0"/>
          <c:showBubbleSize val="0"/>
        </c:dLbls>
        <c:gapWidth val="75"/>
        <c:overlap val="-25"/>
        <c:axId val="91931008"/>
        <c:axId val="91932544"/>
      </c:barChart>
      <c:catAx>
        <c:axId val="91931008"/>
        <c:scaling>
          <c:orientation val="minMax"/>
        </c:scaling>
        <c:delete val="0"/>
        <c:axPos val="b"/>
        <c:numFmt formatCode="ge\r\a\l" sourceLinked="0"/>
        <c:majorTickMark val="none"/>
        <c:minorTickMark val="none"/>
        <c:tickLblPos val="nextTo"/>
        <c:txPr>
          <a:bodyPr/>
          <a:lstStyle/>
          <a:p>
            <a:pPr>
              <a:defRPr sz="1400">
                <a:latin typeface="Arial" pitchFamily="34" charset="0"/>
                <a:cs typeface="Arial" pitchFamily="34" charset="0"/>
              </a:defRPr>
            </a:pPr>
            <a:endParaRPr lang="pt-BR"/>
          </a:p>
        </c:txPr>
        <c:crossAx val="91932544"/>
        <c:crosses val="autoZero"/>
        <c:auto val="1"/>
        <c:lblAlgn val="ctr"/>
        <c:lblOffset val="100"/>
        <c:noMultiLvlLbl val="0"/>
      </c:catAx>
      <c:valAx>
        <c:axId val="91932544"/>
        <c:scaling>
          <c:orientation val="minMax"/>
        </c:scaling>
        <c:delete val="0"/>
        <c:axPos val="l"/>
        <c:majorGridlines/>
        <c:numFmt formatCode="General" sourceLinked="1"/>
        <c:majorTickMark val="none"/>
        <c:minorTickMark val="none"/>
        <c:tickLblPos val="nextTo"/>
        <c:spPr>
          <a:ln w="9525">
            <a:noFill/>
          </a:ln>
        </c:spPr>
        <c:crossAx val="91931008"/>
        <c:crosses val="autoZero"/>
        <c:crossBetween val="between"/>
      </c:valAx>
    </c:plotArea>
    <c:legend>
      <c:legendPos val="b"/>
      <c:overlay val="0"/>
      <c:txPr>
        <a:bodyPr/>
        <a:lstStyle/>
        <a:p>
          <a:pPr>
            <a:defRPr sz="1600">
              <a:latin typeface="Arial" pitchFamily="34" charset="0"/>
              <a:cs typeface="Arial" pitchFamily="34" charset="0"/>
            </a:defRPr>
          </a:pPr>
          <a:endParaRPr lang="pt-BR"/>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view3D>
      <c:rotX val="30"/>
      <c:rotY val="0"/>
      <c:rAngAx val="0"/>
      <c:perspective val="30"/>
    </c:view3D>
    <c:floor>
      <c:thickness val="0"/>
    </c:floor>
    <c:sideWall>
      <c:thickness val="0"/>
    </c:sideWall>
    <c:backWall>
      <c:thickness val="0"/>
    </c:backWall>
    <c:plotArea>
      <c:layout>
        <c:manualLayout>
          <c:layoutTarget val="inner"/>
          <c:xMode val="edge"/>
          <c:yMode val="edge"/>
          <c:x val="7.4109097808557151E-2"/>
          <c:y val="0.22379052060871504"/>
          <c:w val="0.61380283160807936"/>
          <c:h val="0.67230410440181065"/>
        </c:manualLayout>
      </c:layout>
      <c:pie3DChart>
        <c:varyColors val="1"/>
        <c:ser>
          <c:idx val="0"/>
          <c:order val="0"/>
          <c:tx>
            <c:strRef>
              <c:f>Plan1!$B$1</c:f>
              <c:strCache>
                <c:ptCount val="1"/>
                <c:pt idx="0">
                  <c:v>Faixa Etária</c:v>
                </c:pt>
              </c:strCache>
            </c:strRef>
          </c:tx>
          <c:dLbls>
            <c:dLbl>
              <c:idx val="0"/>
              <c:layout>
                <c:manualLayout>
                  <c:x val="-7.90655473601104E-2"/>
                  <c:y val="-2.7606385667729882E-2"/>
                </c:manualLayout>
              </c:layout>
              <c:tx>
                <c:rich>
                  <a:bodyPr/>
                  <a:lstStyle/>
                  <a:p>
                    <a:r>
                      <a:rPr lang="en-US"/>
                      <a:t>18,91%</a:t>
                    </a:r>
                  </a:p>
                  <a:p>
                    <a:r>
                      <a:rPr lang="en-US"/>
                      <a:t>(14)</a:t>
                    </a:r>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18622571002823754"/>
                  <c:y val="-0.10368842255361679"/>
                </c:manualLayout>
              </c:layout>
              <c:tx>
                <c:rich>
                  <a:bodyPr/>
                  <a:lstStyle/>
                  <a:p>
                    <a:r>
                      <a:rPr lang="en-US"/>
                      <a:t>31,08%</a:t>
                    </a:r>
                  </a:p>
                  <a:p>
                    <a:r>
                      <a:rPr lang="en-US"/>
                      <a:t>(23)</a:t>
                    </a:r>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0.19363828568989921"/>
                  <c:y val="-0.1117012426860855"/>
                </c:manualLayout>
              </c:layout>
              <c:tx>
                <c:rich>
                  <a:bodyPr/>
                  <a:lstStyle/>
                  <a:p>
                    <a:r>
                      <a:rPr lang="en-US"/>
                      <a:t>27,03%</a:t>
                    </a:r>
                  </a:p>
                  <a:p>
                    <a:r>
                      <a:rPr lang="en-US"/>
                      <a:t>(20)</a:t>
                    </a:r>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5085456090140635E-2"/>
                  <c:y val="-1.1909347244907179E-3"/>
                </c:manualLayout>
              </c:layout>
              <c:tx>
                <c:rich>
                  <a:bodyPr/>
                  <a:lstStyle/>
                  <a:p>
                    <a:r>
                      <a:rPr lang="en-US"/>
                      <a:t>10,81%</a:t>
                    </a:r>
                  </a:p>
                  <a:p>
                    <a:r>
                      <a:rPr lang="en-US"/>
                      <a:t>(8)</a:t>
                    </a:r>
                  </a:p>
                </c:rich>
              </c:tx>
              <c:showLegendKey val="0"/>
              <c:showVal val="1"/>
              <c:showCatName val="0"/>
              <c:showSerName val="0"/>
              <c:showPercent val="0"/>
              <c:showBubbleSize val="0"/>
              <c:extLst>
                <c:ext xmlns:c15="http://schemas.microsoft.com/office/drawing/2012/chart" uri="{CE6537A1-D6FC-4f65-9D91-7224C49458BB}">
                  <c15:layout/>
                </c:ext>
              </c:extLst>
            </c:dLbl>
            <c:dLbl>
              <c:idx val="4"/>
              <c:tx>
                <c:rich>
                  <a:bodyPr/>
                  <a:lstStyle/>
                  <a:p>
                    <a:r>
                      <a:rPr lang="en-US"/>
                      <a:t>8,11%</a:t>
                    </a:r>
                  </a:p>
                  <a:p>
                    <a:r>
                      <a:rPr lang="en-US"/>
                      <a:t>(6)</a:t>
                    </a:r>
                  </a:p>
                </c:rich>
              </c:tx>
              <c:showLegendKey val="0"/>
              <c:showVal val="1"/>
              <c:showCatName val="0"/>
              <c:showSerName val="0"/>
              <c:showPercent val="0"/>
              <c:showBubbleSize val="0"/>
              <c:extLst>
                <c:ext xmlns:c15="http://schemas.microsoft.com/office/drawing/2012/chart" uri="{CE6537A1-D6FC-4f65-9D91-7224C49458BB}">
                  <c15:layout/>
                </c:ext>
              </c:extLst>
            </c:dLbl>
            <c:dLbl>
              <c:idx val="5"/>
              <c:tx>
                <c:rich>
                  <a:bodyPr/>
                  <a:lstStyle/>
                  <a:p>
                    <a:r>
                      <a:rPr lang="en-US"/>
                      <a:t>4,05%</a:t>
                    </a:r>
                  </a:p>
                  <a:p>
                    <a:r>
                      <a:rPr lang="en-US"/>
                      <a:t>(3)</a:t>
                    </a:r>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200" b="1">
                    <a:latin typeface="Arial" panose="020B0604020202020204" pitchFamily="34" charset="0"/>
                    <a:cs typeface="Arial" panose="020B0604020202020204" pitchFamily="34" charset="0"/>
                  </a:defRPr>
                </a:pPr>
                <a:endParaRPr lang="pt-BR"/>
              </a:p>
            </c:txPr>
            <c:showLegendKey val="0"/>
            <c:showVal val="1"/>
            <c:showCatName val="0"/>
            <c:showSerName val="0"/>
            <c:showPercent val="0"/>
            <c:showBubbleSize val="0"/>
            <c:showLeaderLines val="1"/>
            <c:extLst>
              <c:ext xmlns:c15="http://schemas.microsoft.com/office/drawing/2012/chart" uri="{CE6537A1-D6FC-4f65-9D91-7224C49458BB}"/>
            </c:extLst>
          </c:dLbls>
          <c:cat>
            <c:strRef>
              <c:f>Plan1!$A$2:$A$7</c:f>
              <c:strCache>
                <c:ptCount val="6"/>
                <c:pt idx="0">
                  <c:v>18-30 anos</c:v>
                </c:pt>
                <c:pt idx="1">
                  <c:v>31-40 anos</c:v>
                </c:pt>
                <c:pt idx="2">
                  <c:v>41-50 anos</c:v>
                </c:pt>
                <c:pt idx="3">
                  <c:v>51-60 anos</c:v>
                </c:pt>
                <c:pt idx="4">
                  <c:v>61-70 anos</c:v>
                </c:pt>
                <c:pt idx="5">
                  <c:v>Acima dos 70 anos</c:v>
                </c:pt>
              </c:strCache>
            </c:strRef>
          </c:cat>
          <c:val>
            <c:numRef>
              <c:f>Plan1!$B$2:$B$7</c:f>
              <c:numCache>
                <c:formatCode>#.000%</c:formatCode>
                <c:ptCount val="6"/>
                <c:pt idx="0">
                  <c:v>0.18918918918918984</c:v>
                </c:pt>
                <c:pt idx="1">
                  <c:v>0.3108108108108133</c:v>
                </c:pt>
                <c:pt idx="2">
                  <c:v>0.27027027027027156</c:v>
                </c:pt>
                <c:pt idx="3">
                  <c:v>0.10810810810810811</c:v>
                </c:pt>
                <c:pt idx="4">
                  <c:v>8.1081081081081086E-2</c:v>
                </c:pt>
                <c:pt idx="5">
                  <c:v>4.0540540540540543E-2</c:v>
                </c:pt>
              </c:numCache>
            </c:numRef>
          </c:val>
        </c:ser>
        <c:dLbls>
          <c:showLegendKey val="0"/>
          <c:showVal val="0"/>
          <c:showCatName val="0"/>
          <c:showSerName val="0"/>
          <c:showPercent val="0"/>
          <c:showBubbleSize val="0"/>
          <c:showLeaderLines val="1"/>
        </c:dLbls>
      </c:pie3DChart>
    </c:plotArea>
    <c:legend>
      <c:legendPos val="r"/>
      <c:layout>
        <c:manualLayout>
          <c:xMode val="edge"/>
          <c:yMode val="edge"/>
          <c:x val="0.66196463372998671"/>
          <c:y val="0.58761448369275637"/>
          <c:w val="0.33521250168927341"/>
          <c:h val="0.40259526037689986"/>
        </c:manualLayout>
      </c:layout>
      <c:overlay val="0"/>
      <c:txPr>
        <a:bodyPr/>
        <a:lstStyle/>
        <a:p>
          <a:pPr>
            <a:defRPr sz="1200"/>
          </a:pPr>
          <a:endParaRPr lang="pt-BR"/>
        </a:p>
      </c:txPr>
    </c:legend>
    <c:plotVisOnly val="1"/>
    <c:dispBlanksAs val="zero"/>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view3D>
      <c:rotX val="30"/>
      <c:rotY val="0"/>
      <c:rAngAx val="0"/>
      <c:perspective val="30"/>
    </c:view3D>
    <c:floor>
      <c:thickness val="0"/>
    </c:floor>
    <c:sideWall>
      <c:thickness val="0"/>
    </c:sideWall>
    <c:backWall>
      <c:thickness val="0"/>
    </c:backWall>
    <c:plotArea>
      <c:layout>
        <c:manualLayout>
          <c:layoutTarget val="inner"/>
          <c:xMode val="edge"/>
          <c:yMode val="edge"/>
          <c:x val="3.7246433304747799E-2"/>
          <c:y val="0.19282348920144196"/>
          <c:w val="0.56954303979329313"/>
          <c:h val="0.80717651079855801"/>
        </c:manualLayout>
      </c:layout>
      <c:pie3DChart>
        <c:varyColors val="1"/>
        <c:ser>
          <c:idx val="0"/>
          <c:order val="0"/>
          <c:tx>
            <c:strRef>
              <c:f>Plan1!$B$1</c:f>
              <c:strCache>
                <c:ptCount val="1"/>
                <c:pt idx="0">
                  <c:v>Como conheceu a loja</c:v>
                </c:pt>
              </c:strCache>
            </c:strRef>
          </c:tx>
          <c:dLbls>
            <c:dLbl>
              <c:idx val="0"/>
              <c:tx>
                <c:rich>
                  <a:bodyPr/>
                  <a:lstStyle/>
                  <a:p>
                    <a:r>
                      <a:rPr lang="en-US" sz="1200" b="1">
                        <a:latin typeface="Arial" panose="020B0604020202020204" pitchFamily="34" charset="0"/>
                        <a:cs typeface="Arial" panose="020B0604020202020204" pitchFamily="34" charset="0"/>
                      </a:rPr>
                      <a:t>43,24%</a:t>
                    </a:r>
                  </a:p>
                  <a:p>
                    <a:r>
                      <a:rPr lang="en-US" sz="1200" b="1">
                        <a:latin typeface="Arial" panose="020B0604020202020204" pitchFamily="34" charset="0"/>
                        <a:cs typeface="Arial" panose="020B0604020202020204" pitchFamily="34" charset="0"/>
                      </a:rPr>
                      <a:t>(32)</a:t>
                    </a:r>
                  </a:p>
                  <a:p>
                    <a:endParaRPr lang="en-US"/>
                  </a:p>
                </c:rich>
              </c:tx>
              <c:showLegendKey val="0"/>
              <c:showVal val="1"/>
              <c:showCatName val="0"/>
              <c:showSerName val="0"/>
              <c:showPercent val="0"/>
              <c:showBubbleSize val="0"/>
              <c:extLst>
                <c:ext xmlns:c15="http://schemas.microsoft.com/office/drawing/2012/chart" uri="{CE6537A1-D6FC-4f65-9D91-7224C49458BB}">
                  <c15:layout/>
                </c:ext>
              </c:extLst>
            </c:dLbl>
            <c:dLbl>
              <c:idx val="1"/>
              <c:tx>
                <c:rich>
                  <a:bodyPr/>
                  <a:lstStyle/>
                  <a:p>
                    <a:r>
                      <a:rPr lang="en-US" sz="1200" b="1">
                        <a:latin typeface="Arial" panose="020B0604020202020204" pitchFamily="34" charset="0"/>
                        <a:cs typeface="Arial" panose="020B0604020202020204" pitchFamily="34" charset="0"/>
                      </a:rPr>
                      <a:t>17,57%</a:t>
                    </a:r>
                  </a:p>
                  <a:p>
                    <a:r>
                      <a:rPr lang="en-US" sz="1200" b="1">
                        <a:latin typeface="Arial" panose="020B0604020202020204" pitchFamily="34" charset="0"/>
                        <a:cs typeface="Arial" panose="020B0604020202020204" pitchFamily="34" charset="0"/>
                      </a:rPr>
                      <a:t>(13)</a:t>
                    </a:r>
                    <a:endParaRPr lang="en-US"/>
                  </a:p>
                </c:rich>
              </c:tx>
              <c:showLegendKey val="0"/>
              <c:showVal val="1"/>
              <c:showCatName val="0"/>
              <c:showSerName val="0"/>
              <c:showPercent val="0"/>
              <c:showBubbleSize val="0"/>
              <c:extLst>
                <c:ext xmlns:c15="http://schemas.microsoft.com/office/drawing/2012/chart" uri="{CE6537A1-D6FC-4f65-9D91-7224C49458BB}">
                  <c15:layout/>
                </c:ext>
              </c:extLst>
            </c:dLbl>
            <c:dLbl>
              <c:idx val="2"/>
              <c:tx>
                <c:rich>
                  <a:bodyPr/>
                  <a:lstStyle/>
                  <a:p>
                    <a:r>
                      <a:rPr lang="en-US" sz="1200" b="1">
                        <a:latin typeface="Arial" panose="020B0604020202020204" pitchFamily="34" charset="0"/>
                        <a:cs typeface="Arial" panose="020B0604020202020204" pitchFamily="34" charset="0"/>
                      </a:rPr>
                      <a:t>39,19%</a:t>
                    </a:r>
                  </a:p>
                  <a:p>
                    <a:r>
                      <a:rPr lang="en-US" sz="1200" b="1">
                        <a:latin typeface="Arial" panose="020B0604020202020204" pitchFamily="34" charset="0"/>
                        <a:cs typeface="Arial" panose="020B0604020202020204" pitchFamily="34" charset="0"/>
                      </a:rPr>
                      <a:t>(29)</a:t>
                    </a:r>
                    <a:endParaRPr lang="en-US"/>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200" b="1">
                    <a:latin typeface="Arial" panose="020B0604020202020204" pitchFamily="34" charset="0"/>
                    <a:cs typeface="Arial" panose="020B0604020202020204" pitchFamily="34" charset="0"/>
                  </a:defRPr>
                </a:pPr>
                <a:endParaRPr lang="pt-BR"/>
              </a:p>
            </c:txPr>
            <c:showLegendKey val="0"/>
            <c:showVal val="1"/>
            <c:showCatName val="0"/>
            <c:showSerName val="0"/>
            <c:showPercent val="0"/>
            <c:showBubbleSize val="0"/>
            <c:showLeaderLines val="1"/>
            <c:extLst>
              <c:ext xmlns:c15="http://schemas.microsoft.com/office/drawing/2012/chart" uri="{CE6537A1-D6FC-4f65-9D91-7224C49458BB}"/>
            </c:extLst>
          </c:dLbls>
          <c:cat>
            <c:strRef>
              <c:f>Plan1!$A$2:$A$4</c:f>
              <c:strCache>
                <c:ptCount val="3"/>
                <c:pt idx="0">
                  <c:v>Indicação</c:v>
                </c:pt>
                <c:pt idx="1">
                  <c:v>Panfletos</c:v>
                </c:pt>
                <c:pt idx="2">
                  <c:v>Passou em frente a loja</c:v>
                </c:pt>
              </c:strCache>
            </c:strRef>
          </c:cat>
          <c:val>
            <c:numRef>
              <c:f>Plan1!$B$2:$B$4</c:f>
              <c:numCache>
                <c:formatCode>#.000%</c:formatCode>
                <c:ptCount val="3"/>
                <c:pt idx="0">
                  <c:v>0.43243243243243246</c:v>
                </c:pt>
                <c:pt idx="1">
                  <c:v>0.17567567567567505</c:v>
                </c:pt>
                <c:pt idx="2">
                  <c:v>0.39189189189189405</c:v>
                </c:pt>
              </c:numCache>
            </c:numRef>
          </c:val>
        </c:ser>
        <c:dLbls>
          <c:showLegendKey val="0"/>
          <c:showVal val="0"/>
          <c:showCatName val="0"/>
          <c:showSerName val="0"/>
          <c:showPercent val="0"/>
          <c:showBubbleSize val="0"/>
          <c:showLeaderLines val="1"/>
        </c:dLbls>
      </c:pie3DChart>
    </c:plotArea>
    <c:legend>
      <c:legendPos val="r"/>
      <c:layout>
        <c:manualLayout>
          <c:xMode val="edge"/>
          <c:yMode val="edge"/>
          <c:x val="0.63554934346078051"/>
          <c:y val="0.54757491922846269"/>
          <c:w val="0.34181982202719707"/>
          <c:h val="0.31991951865967627"/>
        </c:manualLayout>
      </c:layout>
      <c:overlay val="0"/>
      <c:txPr>
        <a:bodyPr/>
        <a:lstStyle/>
        <a:p>
          <a:pPr>
            <a:defRPr sz="1200">
              <a:latin typeface="Arial" pitchFamily="34" charset="0"/>
              <a:cs typeface="Arial" pitchFamily="34" charset="0"/>
            </a:defRPr>
          </a:pPr>
          <a:endParaRPr lang="pt-BR"/>
        </a:p>
      </c:txPr>
    </c:legend>
    <c:plotVisOnly val="1"/>
    <c:dispBlanksAs val="zero"/>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manualLayout>
          <c:layoutTarget val="inner"/>
          <c:xMode val="edge"/>
          <c:yMode val="edge"/>
          <c:x val="6.4833419045463012E-2"/>
          <c:y val="0.2108306731928779"/>
          <c:w val="0.55775803520905864"/>
          <c:h val="0.65269103032882603"/>
        </c:manualLayout>
      </c:layout>
      <c:pieChart>
        <c:varyColors val="1"/>
        <c:ser>
          <c:idx val="0"/>
          <c:order val="0"/>
          <c:tx>
            <c:strRef>
              <c:f>Plan1!$B$1</c:f>
              <c:strCache>
                <c:ptCount val="1"/>
                <c:pt idx="0">
                  <c:v>Confiabilidade da Marca</c:v>
                </c:pt>
              </c:strCache>
            </c:strRef>
          </c:tx>
          <c:explosion val="28"/>
          <c:dLbls>
            <c:dLbl>
              <c:idx val="0"/>
              <c:tx>
                <c:rich>
                  <a:bodyPr/>
                  <a:lstStyle/>
                  <a:p>
                    <a:r>
                      <a:rPr lang="en-US" sz="1200" b="1">
                        <a:latin typeface="Arial" panose="020B0604020202020204" pitchFamily="34" charset="0"/>
                        <a:cs typeface="Arial" panose="020B0604020202020204" pitchFamily="34" charset="0"/>
                      </a:rPr>
                      <a:t>60,81%</a:t>
                    </a:r>
                  </a:p>
                  <a:p>
                    <a:r>
                      <a:rPr lang="en-US" sz="1200" b="1">
                        <a:latin typeface="Arial" panose="020B0604020202020204" pitchFamily="34" charset="0"/>
                        <a:cs typeface="Arial" panose="020B0604020202020204" pitchFamily="34" charset="0"/>
                      </a:rPr>
                      <a:t>(45)</a:t>
                    </a:r>
                  </a:p>
                  <a:p>
                    <a:endParaRPr lang="en-US"/>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14350767540548304"/>
                  <c:y val="1.9880696731090431E-2"/>
                </c:manualLayout>
              </c:layout>
              <c:tx>
                <c:rich>
                  <a:bodyPr/>
                  <a:lstStyle/>
                  <a:p>
                    <a:r>
                      <a:rPr lang="en-US" sz="1200" b="1">
                        <a:latin typeface="Arial" panose="020B0604020202020204" pitchFamily="34" charset="0"/>
                        <a:cs typeface="Arial" panose="020B0604020202020204" pitchFamily="34" charset="0"/>
                      </a:rPr>
                      <a:t>5,41%</a:t>
                    </a:r>
                  </a:p>
                  <a:p>
                    <a:r>
                      <a:rPr lang="en-US" sz="1200" b="1">
                        <a:latin typeface="Arial" panose="020B0604020202020204" pitchFamily="34" charset="0"/>
                        <a:cs typeface="Arial" panose="020B0604020202020204" pitchFamily="34" charset="0"/>
                      </a:rPr>
                      <a:t>(4)</a:t>
                    </a:r>
                  </a:p>
                  <a:p>
                    <a:endParaRPr lang="en-US"/>
                  </a:p>
                </c:rich>
              </c:tx>
              <c:showLegendKey val="0"/>
              <c:showVal val="1"/>
              <c:showCatName val="0"/>
              <c:showSerName val="0"/>
              <c:showPercent val="0"/>
              <c:showBubbleSize val="0"/>
              <c:extLst>
                <c:ext xmlns:c15="http://schemas.microsoft.com/office/drawing/2012/chart" uri="{CE6537A1-D6FC-4f65-9D91-7224C49458BB}">
                  <c15:layout/>
                </c:ext>
              </c:extLst>
            </c:dLbl>
            <c:dLbl>
              <c:idx val="2"/>
              <c:tx>
                <c:rich>
                  <a:bodyPr/>
                  <a:lstStyle/>
                  <a:p>
                    <a:r>
                      <a:rPr lang="en-US" sz="1200" b="1">
                        <a:latin typeface="Arial" panose="020B0604020202020204" pitchFamily="34" charset="0"/>
                        <a:cs typeface="Arial" panose="020B0604020202020204" pitchFamily="34" charset="0"/>
                      </a:rPr>
                      <a:t>33,78%</a:t>
                    </a:r>
                  </a:p>
                  <a:p>
                    <a:r>
                      <a:rPr lang="en-US" sz="1200" b="1">
                        <a:latin typeface="Arial" panose="020B0604020202020204" pitchFamily="34" charset="0"/>
                        <a:cs typeface="Arial" panose="020B0604020202020204" pitchFamily="34" charset="0"/>
                      </a:rPr>
                      <a:t>(25)</a:t>
                    </a:r>
                    <a:endParaRPr lang="en-US"/>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200" b="1">
                    <a:latin typeface="Arial" panose="020B0604020202020204" pitchFamily="34" charset="0"/>
                    <a:cs typeface="Arial" panose="020B0604020202020204" pitchFamily="34" charset="0"/>
                  </a:defRPr>
                </a:pPr>
                <a:endParaRPr lang="pt-BR"/>
              </a:p>
            </c:txPr>
            <c:showLegendKey val="0"/>
            <c:showVal val="1"/>
            <c:showCatName val="0"/>
            <c:showSerName val="0"/>
            <c:showPercent val="0"/>
            <c:showBubbleSize val="0"/>
            <c:showLeaderLines val="1"/>
            <c:extLst>
              <c:ext xmlns:c15="http://schemas.microsoft.com/office/drawing/2012/chart" uri="{CE6537A1-D6FC-4f65-9D91-7224C49458BB}"/>
            </c:extLst>
          </c:dLbls>
          <c:cat>
            <c:strRef>
              <c:f>Plan1!$A$2:$A$4</c:f>
              <c:strCache>
                <c:ptCount val="3"/>
                <c:pt idx="0">
                  <c:v>Sim</c:v>
                </c:pt>
                <c:pt idx="1">
                  <c:v>Não</c:v>
                </c:pt>
                <c:pt idx="2">
                  <c:v>Estou Conhecendo</c:v>
                </c:pt>
              </c:strCache>
            </c:strRef>
          </c:cat>
          <c:val>
            <c:numRef>
              <c:f>Plan1!$B$2:$B$4</c:f>
              <c:numCache>
                <c:formatCode>#.000%</c:formatCode>
                <c:ptCount val="3"/>
                <c:pt idx="0">
                  <c:v>0.60810810810811056</c:v>
                </c:pt>
                <c:pt idx="1">
                  <c:v>5.4054054054054092E-2</c:v>
                </c:pt>
                <c:pt idx="2">
                  <c:v>0.33783783783783988</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64961557393437219"/>
          <c:y val="0.65867683001541288"/>
          <c:w val="0.33638686009906771"/>
          <c:h val="0.18944378881386761"/>
        </c:manualLayout>
      </c:layout>
      <c:overlay val="0"/>
      <c:txPr>
        <a:bodyPr/>
        <a:lstStyle/>
        <a:p>
          <a:pPr>
            <a:defRPr sz="1200">
              <a:latin typeface="Arial" pitchFamily="34" charset="0"/>
              <a:cs typeface="Arial" pitchFamily="34" charset="0"/>
            </a:defRPr>
          </a:pPr>
          <a:endParaRPr lang="pt-BR"/>
        </a:p>
      </c:txPr>
    </c:legend>
    <c:plotVisOnly val="1"/>
    <c:dispBlanksAs val="zero"/>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view3D>
      <c:rotX val="30"/>
      <c:rotY val="0"/>
      <c:rAngAx val="0"/>
      <c:perspective val="30"/>
    </c:view3D>
    <c:floor>
      <c:thickness val="0"/>
    </c:floor>
    <c:sideWall>
      <c:thickness val="0"/>
    </c:sideWall>
    <c:backWall>
      <c:thickness val="0"/>
    </c:backWall>
    <c:plotArea>
      <c:layout>
        <c:manualLayout>
          <c:layoutTarget val="inner"/>
          <c:xMode val="edge"/>
          <c:yMode val="edge"/>
          <c:x val="3.4200352286960729E-2"/>
          <c:y val="0.21983952749400748"/>
          <c:w val="0.71709407905380873"/>
          <c:h val="0.71161626909658404"/>
        </c:manualLayout>
      </c:layout>
      <c:pie3DChart>
        <c:varyColors val="1"/>
        <c:ser>
          <c:idx val="0"/>
          <c:order val="0"/>
          <c:tx>
            <c:strRef>
              <c:f>Plan1!$B$1</c:f>
              <c:strCache>
                <c:ptCount val="1"/>
                <c:pt idx="0">
                  <c:v>Avaliação dos Produtos</c:v>
                </c:pt>
              </c:strCache>
            </c:strRef>
          </c:tx>
          <c:dLbls>
            <c:dLbl>
              <c:idx val="0"/>
              <c:tx>
                <c:rich>
                  <a:bodyPr/>
                  <a:lstStyle/>
                  <a:p>
                    <a:r>
                      <a:rPr lang="en-US"/>
                      <a:t>4,29%</a:t>
                    </a:r>
                  </a:p>
                  <a:p>
                    <a:r>
                      <a:rPr lang="en-US"/>
                      <a:t>(3)</a:t>
                    </a:r>
                  </a:p>
                </c:rich>
              </c:tx>
              <c:showLegendKey val="0"/>
              <c:showVal val="1"/>
              <c:showCatName val="0"/>
              <c:showSerName val="0"/>
              <c:showPercent val="0"/>
              <c:showBubbleSize val="0"/>
              <c:extLst>
                <c:ext xmlns:c15="http://schemas.microsoft.com/office/drawing/2012/chart" uri="{CE6537A1-D6FC-4f65-9D91-7224C49458BB}">
                  <c15:layout/>
                </c:ext>
              </c:extLst>
            </c:dLbl>
            <c:dLbl>
              <c:idx val="1"/>
              <c:tx>
                <c:rich>
                  <a:bodyPr/>
                  <a:lstStyle/>
                  <a:p>
                    <a:r>
                      <a:rPr lang="en-US"/>
                      <a:t>32,86%</a:t>
                    </a:r>
                  </a:p>
                  <a:p>
                    <a:r>
                      <a:rPr lang="en-US"/>
                      <a:t>(23)</a:t>
                    </a:r>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0.15712272097269223"/>
                  <c:y val="-0.21686445214004274"/>
                </c:manualLayout>
              </c:layout>
              <c:tx>
                <c:rich>
                  <a:bodyPr/>
                  <a:lstStyle/>
                  <a:p>
                    <a:r>
                      <a:rPr lang="en-US"/>
                      <a:t>37,14%</a:t>
                    </a:r>
                  </a:p>
                  <a:p>
                    <a:r>
                      <a:rPr lang="en-US"/>
                      <a:t>(26)</a:t>
                    </a:r>
                  </a:p>
                </c:rich>
              </c:tx>
              <c:showLegendKey val="0"/>
              <c:showVal val="1"/>
              <c:showCatName val="0"/>
              <c:showSerName val="0"/>
              <c:showPercent val="0"/>
              <c:showBubbleSize val="0"/>
              <c:extLst>
                <c:ext xmlns:c15="http://schemas.microsoft.com/office/drawing/2012/chart" uri="{CE6537A1-D6FC-4f65-9D91-7224C49458BB}">
                  <c15:layout/>
                </c:ext>
              </c:extLst>
            </c:dLbl>
            <c:dLbl>
              <c:idx val="3"/>
              <c:tx>
                <c:rich>
                  <a:bodyPr/>
                  <a:lstStyle/>
                  <a:p>
                    <a:r>
                      <a:rPr lang="en-US"/>
                      <a:t>20,00%</a:t>
                    </a:r>
                  </a:p>
                  <a:p>
                    <a:r>
                      <a:rPr lang="en-US"/>
                      <a:t>(14)</a:t>
                    </a:r>
                  </a:p>
                </c:rich>
              </c:tx>
              <c:showLegendKey val="0"/>
              <c:showVal val="1"/>
              <c:showCatName val="0"/>
              <c:showSerName val="0"/>
              <c:showPercent val="0"/>
              <c:showBubbleSize val="0"/>
              <c:extLst>
                <c:ext xmlns:c15="http://schemas.microsoft.com/office/drawing/2012/chart" uri="{CE6537A1-D6FC-4f65-9D91-7224C49458BB}">
                  <c15:layout/>
                </c:ext>
              </c:extLst>
            </c:dLbl>
            <c:dLbl>
              <c:idx val="4"/>
              <c:tx>
                <c:rich>
                  <a:bodyPr/>
                  <a:lstStyle/>
                  <a:p>
                    <a:r>
                      <a:rPr lang="en-US"/>
                      <a:t>5,71%</a:t>
                    </a:r>
                  </a:p>
                  <a:p>
                    <a:r>
                      <a:rPr lang="en-US"/>
                      <a:t>(4)</a:t>
                    </a:r>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200" b="1">
                    <a:latin typeface="Arial" panose="020B0604020202020204" pitchFamily="34" charset="0"/>
                    <a:cs typeface="Arial" panose="020B0604020202020204" pitchFamily="34" charset="0"/>
                  </a:defRPr>
                </a:pPr>
                <a:endParaRPr lang="pt-BR"/>
              </a:p>
            </c:txPr>
            <c:showLegendKey val="0"/>
            <c:showVal val="1"/>
            <c:showCatName val="0"/>
            <c:showSerName val="0"/>
            <c:showPercent val="0"/>
            <c:showBubbleSize val="0"/>
            <c:showLeaderLines val="1"/>
            <c:extLst>
              <c:ext xmlns:c15="http://schemas.microsoft.com/office/drawing/2012/chart" uri="{CE6537A1-D6FC-4f65-9D91-7224C49458BB}">
                <c15:layout/>
              </c:ext>
            </c:extLst>
          </c:dLbls>
          <c:cat>
            <c:strRef>
              <c:f>Plan1!$A$2:$A$7</c:f>
              <c:strCache>
                <c:ptCount val="6"/>
                <c:pt idx="0">
                  <c:v>Excelente</c:v>
                </c:pt>
                <c:pt idx="1">
                  <c:v>Muito bom</c:v>
                </c:pt>
                <c:pt idx="2">
                  <c:v>Bom</c:v>
                </c:pt>
                <c:pt idx="3">
                  <c:v>Regular</c:v>
                </c:pt>
                <c:pt idx="4">
                  <c:v>Ruim </c:v>
                </c:pt>
                <c:pt idx="5">
                  <c:v>Péssimo</c:v>
                </c:pt>
              </c:strCache>
            </c:strRef>
          </c:cat>
          <c:val>
            <c:numRef>
              <c:f>Plan1!$B$2:$B$7</c:f>
              <c:numCache>
                <c:formatCode>0.00%</c:formatCode>
                <c:ptCount val="6"/>
                <c:pt idx="0">
                  <c:v>4.285714285714292E-2</c:v>
                </c:pt>
                <c:pt idx="1">
                  <c:v>0.32857142857142857</c:v>
                </c:pt>
                <c:pt idx="2">
                  <c:v>0.37142857142857277</c:v>
                </c:pt>
                <c:pt idx="3">
                  <c:v>0.2</c:v>
                </c:pt>
                <c:pt idx="4">
                  <c:v>5.7142857142857148E-2</c:v>
                </c:pt>
                <c:pt idx="5">
                  <c:v>0</c:v>
                </c:pt>
              </c:numCache>
            </c:numRef>
          </c:val>
        </c:ser>
        <c:dLbls>
          <c:showLegendKey val="0"/>
          <c:showVal val="0"/>
          <c:showCatName val="0"/>
          <c:showSerName val="0"/>
          <c:showPercent val="0"/>
          <c:showBubbleSize val="0"/>
          <c:showLeaderLines val="1"/>
        </c:dLbls>
      </c:pie3DChart>
    </c:plotArea>
    <c:legend>
      <c:legendPos val="r"/>
      <c:layout>
        <c:manualLayout>
          <c:xMode val="edge"/>
          <c:yMode val="edge"/>
          <c:x val="0.74363538251556338"/>
          <c:y val="0.56395493560847909"/>
          <c:w val="0.22587916912510603"/>
          <c:h val="0.37888757762773523"/>
        </c:manualLayout>
      </c:layout>
      <c:overlay val="0"/>
      <c:txPr>
        <a:bodyPr/>
        <a:lstStyle/>
        <a:p>
          <a:pPr>
            <a:defRPr sz="1200">
              <a:latin typeface="Arial" pitchFamily="34" charset="0"/>
              <a:cs typeface="Arial" pitchFamily="34" charset="0"/>
            </a:defRPr>
          </a:pPr>
          <a:endParaRPr lang="pt-BR"/>
        </a:p>
      </c:txPr>
    </c:legend>
    <c:plotVisOnly val="1"/>
    <c:dispBlanksAs val="zero"/>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view3D>
      <c:rotX val="30"/>
      <c:rotY val="0"/>
      <c:rAngAx val="0"/>
      <c:perspective val="30"/>
    </c:view3D>
    <c:floor>
      <c:thickness val="0"/>
    </c:floor>
    <c:sideWall>
      <c:thickness val="0"/>
    </c:sideWall>
    <c:backWall>
      <c:thickness val="0"/>
    </c:backWall>
    <c:plotArea>
      <c:layout>
        <c:manualLayout>
          <c:layoutTarget val="inner"/>
          <c:xMode val="edge"/>
          <c:yMode val="edge"/>
          <c:x val="3.3775284258455954E-2"/>
          <c:y val="0.26509576637492832"/>
          <c:w val="0.72192336352003739"/>
          <c:h val="0.71816827564859076"/>
        </c:manualLayout>
      </c:layout>
      <c:pie3DChart>
        <c:varyColors val="1"/>
        <c:ser>
          <c:idx val="0"/>
          <c:order val="0"/>
          <c:tx>
            <c:strRef>
              <c:f>Plan1!$B$1</c:f>
              <c:strCache>
                <c:ptCount val="1"/>
                <c:pt idx="0">
                  <c:v>Avaliação de Preço</c:v>
                </c:pt>
              </c:strCache>
            </c:strRef>
          </c:tx>
          <c:dLbls>
            <c:dLbl>
              <c:idx val="0"/>
              <c:tx>
                <c:rich>
                  <a:bodyPr/>
                  <a:lstStyle/>
                  <a:p>
                    <a:r>
                      <a:rPr lang="en-US"/>
                      <a:t>4,05%</a:t>
                    </a:r>
                  </a:p>
                  <a:p>
                    <a:r>
                      <a:rPr lang="en-US"/>
                      <a:t>(3)</a:t>
                    </a:r>
                  </a:p>
                </c:rich>
              </c:tx>
              <c:showLegendKey val="0"/>
              <c:showVal val="1"/>
              <c:showCatName val="0"/>
              <c:showSerName val="0"/>
              <c:showPercent val="0"/>
              <c:showBubbleSize val="0"/>
              <c:extLst>
                <c:ext xmlns:c15="http://schemas.microsoft.com/office/drawing/2012/chart" uri="{CE6537A1-D6FC-4f65-9D91-7224C49458BB}">
                  <c15:layout/>
                </c:ext>
              </c:extLst>
            </c:dLbl>
            <c:dLbl>
              <c:idx val="1"/>
              <c:tx>
                <c:rich>
                  <a:bodyPr/>
                  <a:lstStyle/>
                  <a:p>
                    <a:r>
                      <a:rPr lang="en-US"/>
                      <a:t>22,97%</a:t>
                    </a:r>
                  </a:p>
                  <a:p>
                    <a:r>
                      <a:rPr lang="en-US"/>
                      <a:t>(17)</a:t>
                    </a:r>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0.16178841211972819"/>
                  <c:y val="-0.17446961635938016"/>
                </c:manualLayout>
              </c:layout>
              <c:tx>
                <c:rich>
                  <a:bodyPr/>
                  <a:lstStyle/>
                  <a:p>
                    <a:r>
                      <a:rPr lang="en-US"/>
                      <a:t>29,73%</a:t>
                    </a:r>
                  </a:p>
                  <a:p>
                    <a:r>
                      <a:rPr lang="en-US"/>
                      <a:t>(22)</a:t>
                    </a:r>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16850537557196021"/>
                  <c:y val="-9.4802375747257694E-2"/>
                </c:manualLayout>
              </c:layout>
              <c:tx>
                <c:rich>
                  <a:bodyPr/>
                  <a:lstStyle/>
                  <a:p>
                    <a:r>
                      <a:rPr lang="en-US"/>
                      <a:t>25,68%</a:t>
                    </a:r>
                  </a:p>
                  <a:p>
                    <a:r>
                      <a:rPr lang="en-US"/>
                      <a:t>(19)</a:t>
                    </a:r>
                  </a:p>
                </c:rich>
              </c:tx>
              <c:showLegendKey val="0"/>
              <c:showVal val="1"/>
              <c:showCatName val="0"/>
              <c:showSerName val="0"/>
              <c:showPercent val="0"/>
              <c:showBubbleSize val="0"/>
              <c:extLst>
                <c:ext xmlns:c15="http://schemas.microsoft.com/office/drawing/2012/chart" uri="{CE6537A1-D6FC-4f65-9D91-7224C49458BB}">
                  <c15:layout/>
                </c:ext>
              </c:extLst>
            </c:dLbl>
            <c:dLbl>
              <c:idx val="4"/>
              <c:tx>
                <c:rich>
                  <a:bodyPr/>
                  <a:lstStyle/>
                  <a:p>
                    <a:r>
                      <a:rPr lang="en-US"/>
                      <a:t>10,81%</a:t>
                    </a:r>
                  </a:p>
                  <a:p>
                    <a:r>
                      <a:rPr lang="en-US"/>
                      <a:t>(8)</a:t>
                    </a:r>
                  </a:p>
                </c:rich>
              </c:tx>
              <c:showLegendKey val="0"/>
              <c:showVal val="1"/>
              <c:showCatName val="0"/>
              <c:showSerName val="0"/>
              <c:showPercent val="0"/>
              <c:showBubbleSize val="0"/>
              <c:extLst>
                <c:ext xmlns:c15="http://schemas.microsoft.com/office/drawing/2012/chart" uri="{CE6537A1-D6FC-4f65-9D91-7224C49458BB}">
                  <c15:layout/>
                </c:ext>
              </c:extLst>
            </c:dLbl>
            <c:dLbl>
              <c:idx val="5"/>
              <c:tx>
                <c:rich>
                  <a:bodyPr/>
                  <a:lstStyle/>
                  <a:p>
                    <a:r>
                      <a:rPr lang="en-US"/>
                      <a:t>6,76%</a:t>
                    </a:r>
                  </a:p>
                  <a:p>
                    <a:r>
                      <a:rPr lang="en-US"/>
                      <a:t>(5)</a:t>
                    </a:r>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200" b="1">
                    <a:latin typeface="Arial" panose="020B0604020202020204" pitchFamily="34" charset="0"/>
                    <a:cs typeface="Arial" panose="020B0604020202020204" pitchFamily="34" charset="0"/>
                  </a:defRPr>
                </a:pPr>
                <a:endParaRPr lang="pt-BR"/>
              </a:p>
            </c:txPr>
            <c:showLegendKey val="0"/>
            <c:showVal val="1"/>
            <c:showCatName val="0"/>
            <c:showSerName val="0"/>
            <c:showPercent val="0"/>
            <c:showBubbleSize val="0"/>
            <c:showLeaderLines val="1"/>
            <c:extLst>
              <c:ext xmlns:c15="http://schemas.microsoft.com/office/drawing/2012/chart" uri="{CE6537A1-D6FC-4f65-9D91-7224C49458BB}"/>
            </c:extLst>
          </c:dLbls>
          <c:cat>
            <c:strRef>
              <c:f>Plan1!$A$2:$A$7</c:f>
              <c:strCache>
                <c:ptCount val="6"/>
                <c:pt idx="0">
                  <c:v>Excelente</c:v>
                </c:pt>
                <c:pt idx="1">
                  <c:v>Muito Bom</c:v>
                </c:pt>
                <c:pt idx="2">
                  <c:v>Bom</c:v>
                </c:pt>
                <c:pt idx="3">
                  <c:v>Regular</c:v>
                </c:pt>
                <c:pt idx="4">
                  <c:v>Ruim</c:v>
                </c:pt>
                <c:pt idx="5">
                  <c:v>Péssimo</c:v>
                </c:pt>
              </c:strCache>
            </c:strRef>
          </c:cat>
          <c:val>
            <c:numRef>
              <c:f>Plan1!$B$2:$B$7</c:f>
              <c:numCache>
                <c:formatCode>#.000%</c:formatCode>
                <c:ptCount val="6"/>
                <c:pt idx="0">
                  <c:v>4.0540540540540543E-2</c:v>
                </c:pt>
                <c:pt idx="1">
                  <c:v>0.22972972972972969</c:v>
                </c:pt>
                <c:pt idx="2">
                  <c:v>0.29729729729729731</c:v>
                </c:pt>
                <c:pt idx="3">
                  <c:v>0.25675675675675674</c:v>
                </c:pt>
                <c:pt idx="4">
                  <c:v>0.10810810810810811</c:v>
                </c:pt>
                <c:pt idx="5">
                  <c:v>6.7567567567567571E-2</c:v>
                </c:pt>
              </c:numCache>
            </c:numRef>
          </c:val>
        </c:ser>
        <c:dLbls>
          <c:showLegendKey val="0"/>
          <c:showVal val="0"/>
          <c:showCatName val="0"/>
          <c:showSerName val="0"/>
          <c:showPercent val="0"/>
          <c:showBubbleSize val="0"/>
          <c:showLeaderLines val="1"/>
        </c:dLbls>
      </c:pie3DChart>
    </c:plotArea>
    <c:legend>
      <c:legendPos val="r"/>
      <c:layout>
        <c:manualLayout>
          <c:xMode val="edge"/>
          <c:yMode val="edge"/>
          <c:x val="0.7625199089807897"/>
          <c:y val="0.58361095526449869"/>
          <c:w val="0.22551998785154878"/>
          <c:h val="0.37888757762773523"/>
        </c:manualLayout>
      </c:layout>
      <c:overlay val="0"/>
      <c:txPr>
        <a:bodyPr/>
        <a:lstStyle/>
        <a:p>
          <a:pPr>
            <a:defRPr sz="1200">
              <a:latin typeface="Arial" pitchFamily="34" charset="0"/>
              <a:cs typeface="Arial" pitchFamily="34" charset="0"/>
            </a:defRPr>
          </a:pPr>
          <a:endParaRPr lang="pt-BR"/>
        </a:p>
      </c:txPr>
    </c:legend>
    <c:plotVisOnly val="1"/>
    <c:dispBlanksAs val="zero"/>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pt-BR"/>
              <a:t>Avaliação dos Kit´s promocionais</a:t>
            </a:r>
          </a:p>
        </c:rich>
      </c:tx>
      <c:overlay val="0"/>
    </c:title>
    <c:autoTitleDeleted val="0"/>
    <c:view3D>
      <c:rotX val="30"/>
      <c:rotY val="0"/>
      <c:rAngAx val="0"/>
      <c:perspective val="30"/>
    </c:view3D>
    <c:floor>
      <c:thickness val="0"/>
    </c:floor>
    <c:sideWall>
      <c:thickness val="0"/>
    </c:sideWall>
    <c:backWall>
      <c:thickness val="0"/>
    </c:backWall>
    <c:plotArea>
      <c:layout>
        <c:manualLayout>
          <c:layoutTarget val="inner"/>
          <c:xMode val="edge"/>
          <c:yMode val="edge"/>
          <c:x val="3.2770773036642289E-2"/>
          <c:y val="0.19366802736881475"/>
          <c:w val="0.64738100640890905"/>
          <c:h val="0.76983033140513479"/>
        </c:manualLayout>
      </c:layout>
      <c:pie3DChart>
        <c:varyColors val="1"/>
        <c:ser>
          <c:idx val="0"/>
          <c:order val="0"/>
          <c:tx>
            <c:strRef>
              <c:f>Plan1!$B$1</c:f>
              <c:strCache>
                <c:ptCount val="1"/>
                <c:pt idx="0">
                  <c:v>Avaliação dos Kit´s promocionais</c:v>
                </c:pt>
              </c:strCache>
            </c:strRef>
          </c:tx>
          <c:dLbls>
            <c:dLbl>
              <c:idx val="0"/>
              <c:tx>
                <c:rich>
                  <a:bodyPr/>
                  <a:lstStyle/>
                  <a:p>
                    <a:r>
                      <a:rPr lang="en-US"/>
                      <a:t>16,22%</a:t>
                    </a:r>
                  </a:p>
                  <a:p>
                    <a:r>
                      <a:rPr lang="en-US"/>
                      <a:t>(12)</a:t>
                    </a:r>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20565191425027465"/>
                  <c:y val="-0.12700574590338368"/>
                </c:manualLayout>
              </c:layout>
              <c:tx>
                <c:rich>
                  <a:bodyPr/>
                  <a:lstStyle/>
                  <a:p>
                    <a:r>
                      <a:rPr lang="en-US"/>
                      <a:t>33,78%</a:t>
                    </a:r>
                  </a:p>
                  <a:p>
                    <a:r>
                      <a:rPr lang="en-US"/>
                      <a:t>(25)</a:t>
                    </a:r>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0.17558906879866951"/>
                  <c:y val="-0.15452984838811609"/>
                </c:manualLayout>
              </c:layout>
              <c:tx>
                <c:rich>
                  <a:bodyPr/>
                  <a:lstStyle/>
                  <a:p>
                    <a:r>
                      <a:rPr lang="en-US"/>
                      <a:t>22,97%</a:t>
                    </a:r>
                  </a:p>
                  <a:p>
                    <a:r>
                      <a:rPr lang="en-US"/>
                      <a:t>(17)</a:t>
                    </a:r>
                  </a:p>
                </c:rich>
              </c:tx>
              <c:showLegendKey val="0"/>
              <c:showVal val="1"/>
              <c:showCatName val="0"/>
              <c:showSerName val="0"/>
              <c:showPercent val="0"/>
              <c:showBubbleSize val="0"/>
              <c:extLst>
                <c:ext xmlns:c15="http://schemas.microsoft.com/office/drawing/2012/chart" uri="{CE6537A1-D6FC-4f65-9D91-7224C49458BB}">
                  <c15:layout/>
                </c:ext>
              </c:extLst>
            </c:dLbl>
            <c:dLbl>
              <c:idx val="3"/>
              <c:tx>
                <c:rich>
                  <a:bodyPr/>
                  <a:lstStyle/>
                  <a:p>
                    <a:r>
                      <a:rPr lang="en-US"/>
                      <a:t>17,57%</a:t>
                    </a:r>
                  </a:p>
                  <a:p>
                    <a:r>
                      <a:rPr lang="en-US"/>
                      <a:t>(13)</a:t>
                    </a:r>
                  </a:p>
                </c:rich>
              </c:tx>
              <c:showLegendKey val="0"/>
              <c:showVal val="1"/>
              <c:showCatName val="0"/>
              <c:showSerName val="0"/>
              <c:showPercent val="0"/>
              <c:showBubbleSize val="0"/>
              <c:extLst>
                <c:ext xmlns:c15="http://schemas.microsoft.com/office/drawing/2012/chart" uri="{CE6537A1-D6FC-4f65-9D91-7224C49458BB}">
                  <c15:layout/>
                </c:ext>
              </c:extLst>
            </c:dLbl>
            <c:dLbl>
              <c:idx val="4"/>
              <c:tx>
                <c:rich>
                  <a:bodyPr/>
                  <a:lstStyle/>
                  <a:p>
                    <a:r>
                      <a:rPr lang="en-US"/>
                      <a:t>8,11%</a:t>
                    </a:r>
                  </a:p>
                  <a:p>
                    <a:r>
                      <a:rPr lang="en-US"/>
                      <a:t>(6)</a:t>
                    </a:r>
                  </a:p>
                </c:rich>
              </c:tx>
              <c:showLegendKey val="0"/>
              <c:showVal val="1"/>
              <c:showCatName val="0"/>
              <c:showSerName val="0"/>
              <c:showPercent val="0"/>
              <c:showBubbleSize val="0"/>
              <c:extLst>
                <c:ext xmlns:c15="http://schemas.microsoft.com/office/drawing/2012/chart" uri="{CE6537A1-D6FC-4f65-9D91-7224C49458BB}">
                  <c15:layout/>
                </c:ext>
              </c:extLst>
            </c:dLbl>
            <c:dLbl>
              <c:idx val="5"/>
              <c:tx>
                <c:rich>
                  <a:bodyPr/>
                  <a:lstStyle/>
                  <a:p>
                    <a:r>
                      <a:rPr lang="en-US"/>
                      <a:t>1,35%</a:t>
                    </a:r>
                  </a:p>
                  <a:p>
                    <a:r>
                      <a:rPr lang="en-US"/>
                      <a:t>(1)</a:t>
                    </a:r>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200" b="1">
                    <a:latin typeface="Arial" panose="020B0604020202020204" pitchFamily="34" charset="0"/>
                    <a:cs typeface="Arial" panose="020B0604020202020204" pitchFamily="34" charset="0"/>
                  </a:defRPr>
                </a:pPr>
                <a:endParaRPr lang="pt-BR"/>
              </a:p>
            </c:txPr>
            <c:showLegendKey val="0"/>
            <c:showVal val="1"/>
            <c:showCatName val="0"/>
            <c:showSerName val="0"/>
            <c:showPercent val="0"/>
            <c:showBubbleSize val="0"/>
            <c:showLeaderLines val="1"/>
            <c:extLst>
              <c:ext xmlns:c15="http://schemas.microsoft.com/office/drawing/2012/chart" uri="{CE6537A1-D6FC-4f65-9D91-7224C49458BB}"/>
            </c:extLst>
          </c:dLbls>
          <c:cat>
            <c:strRef>
              <c:f>Plan1!$A$2:$A$7</c:f>
              <c:strCache>
                <c:ptCount val="6"/>
                <c:pt idx="0">
                  <c:v>Excelente</c:v>
                </c:pt>
                <c:pt idx="1">
                  <c:v>Muito Bom</c:v>
                </c:pt>
                <c:pt idx="2">
                  <c:v>Bom</c:v>
                </c:pt>
                <c:pt idx="3">
                  <c:v>Regular</c:v>
                </c:pt>
                <c:pt idx="4">
                  <c:v>Ruim</c:v>
                </c:pt>
                <c:pt idx="5">
                  <c:v>Péssimo</c:v>
                </c:pt>
              </c:strCache>
            </c:strRef>
          </c:cat>
          <c:val>
            <c:numRef>
              <c:f>Plan1!$B$2:$B$7</c:f>
              <c:numCache>
                <c:formatCode>#.000%</c:formatCode>
                <c:ptCount val="6"/>
                <c:pt idx="0">
                  <c:v>0.16216216216216284</c:v>
                </c:pt>
                <c:pt idx="1">
                  <c:v>0.33783783783783988</c:v>
                </c:pt>
                <c:pt idx="2">
                  <c:v>0.22972972972972969</c:v>
                </c:pt>
                <c:pt idx="3">
                  <c:v>0.17567567567567505</c:v>
                </c:pt>
                <c:pt idx="4">
                  <c:v>8.1081081081081086E-2</c:v>
                </c:pt>
                <c:pt idx="5">
                  <c:v>1.3513513513513521E-2</c:v>
                </c:pt>
              </c:numCache>
            </c:numRef>
          </c:val>
        </c:ser>
        <c:dLbls>
          <c:showLegendKey val="0"/>
          <c:showVal val="0"/>
          <c:showCatName val="0"/>
          <c:showSerName val="0"/>
          <c:showPercent val="0"/>
          <c:showBubbleSize val="0"/>
          <c:showLeaderLines val="1"/>
        </c:dLbls>
      </c:pie3DChart>
    </c:plotArea>
    <c:legend>
      <c:legendPos val="r"/>
      <c:overlay val="0"/>
      <c:txPr>
        <a:bodyPr/>
        <a:lstStyle/>
        <a:p>
          <a:pPr>
            <a:defRPr sz="1200">
              <a:latin typeface="Arial" pitchFamily="34" charset="0"/>
              <a:cs typeface="Arial" pitchFamily="34" charset="0"/>
            </a:defRPr>
          </a:pPr>
          <a:endParaRPr lang="pt-BR"/>
        </a:p>
      </c:txPr>
    </c:legend>
    <c:plotVisOnly val="1"/>
    <c:dispBlanksAs val="zero"/>
    <c:showDLblsOverMax val="0"/>
  </c:chart>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overlay val="0"/>
    </c:title>
    <c:autoTitleDeleted val="0"/>
    <c:view3D>
      <c:rotX val="30"/>
      <c:rotY val="0"/>
      <c:rAngAx val="0"/>
      <c:perspective val="30"/>
    </c:view3D>
    <c:floor>
      <c:thickness val="0"/>
    </c:floor>
    <c:sideWall>
      <c:thickness val="0"/>
    </c:sideWall>
    <c:backWall>
      <c:thickness val="0"/>
    </c:backWall>
    <c:plotArea>
      <c:layout>
        <c:manualLayout>
          <c:layoutTarget val="inner"/>
          <c:xMode val="edge"/>
          <c:yMode val="edge"/>
          <c:x val="3.2333479695488242E-2"/>
          <c:y val="0.19366802736881475"/>
          <c:w val="0.64403248533533608"/>
          <c:h val="0.76983033140513479"/>
        </c:manualLayout>
      </c:layout>
      <c:pie3DChart>
        <c:varyColors val="1"/>
        <c:ser>
          <c:idx val="0"/>
          <c:order val="0"/>
          <c:tx>
            <c:strRef>
              <c:f>Plan1!$B$1</c:f>
              <c:strCache>
                <c:ptCount val="1"/>
                <c:pt idx="0">
                  <c:v>Avaliação do Atendimento</c:v>
                </c:pt>
              </c:strCache>
            </c:strRef>
          </c:tx>
          <c:dLbls>
            <c:dLbl>
              <c:idx val="0"/>
              <c:tx>
                <c:rich>
                  <a:bodyPr/>
                  <a:lstStyle/>
                  <a:p>
                    <a:r>
                      <a:rPr lang="en-US"/>
                      <a:t>9,46%</a:t>
                    </a:r>
                  </a:p>
                  <a:p>
                    <a:r>
                      <a:rPr lang="en-US"/>
                      <a:t>(7)</a:t>
                    </a:r>
                  </a:p>
                </c:rich>
              </c:tx>
              <c:showLegendKey val="0"/>
              <c:showVal val="1"/>
              <c:showCatName val="0"/>
              <c:showSerName val="0"/>
              <c:showPercent val="0"/>
              <c:showBubbleSize val="0"/>
              <c:extLst>
                <c:ext xmlns:c15="http://schemas.microsoft.com/office/drawing/2012/chart" uri="{CE6537A1-D6FC-4f65-9D91-7224C49458BB}">
                  <c15:layout/>
                </c:ext>
              </c:extLst>
            </c:dLbl>
            <c:dLbl>
              <c:idx val="1"/>
              <c:tx>
                <c:rich>
                  <a:bodyPr/>
                  <a:lstStyle/>
                  <a:p>
                    <a:r>
                      <a:rPr lang="en-US"/>
                      <a:t>18,92%</a:t>
                    </a:r>
                  </a:p>
                  <a:p>
                    <a:r>
                      <a:rPr lang="en-US"/>
                      <a:t>(14)</a:t>
                    </a:r>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0.16566061323780942"/>
                  <c:y val="-0.14604396809121217"/>
                </c:manualLayout>
              </c:layout>
              <c:tx>
                <c:rich>
                  <a:bodyPr/>
                  <a:lstStyle/>
                  <a:p>
                    <a:r>
                      <a:rPr lang="en-US"/>
                      <a:t>22,97%</a:t>
                    </a:r>
                  </a:p>
                  <a:p>
                    <a:r>
                      <a:rPr lang="en-US"/>
                      <a:t>(17)</a:t>
                    </a:r>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18796455759978625"/>
                  <c:y val="-0.11154687973585606"/>
                </c:manualLayout>
              </c:layout>
              <c:tx>
                <c:rich>
                  <a:bodyPr/>
                  <a:lstStyle/>
                  <a:p>
                    <a:r>
                      <a:rPr lang="en-US"/>
                      <a:t>27,03%</a:t>
                    </a:r>
                  </a:p>
                  <a:p>
                    <a:r>
                      <a:rPr lang="en-US"/>
                      <a:t>(20)</a:t>
                    </a:r>
                  </a:p>
                </c:rich>
              </c:tx>
              <c:showLegendKey val="0"/>
              <c:showVal val="1"/>
              <c:showCatName val="0"/>
              <c:showSerName val="0"/>
              <c:showPercent val="0"/>
              <c:showBubbleSize val="0"/>
              <c:extLst>
                <c:ext xmlns:c15="http://schemas.microsoft.com/office/drawing/2012/chart" uri="{CE6537A1-D6FC-4f65-9D91-7224C49458BB}">
                  <c15:layout/>
                </c:ext>
              </c:extLst>
            </c:dLbl>
            <c:dLbl>
              <c:idx val="4"/>
              <c:tx>
                <c:rich>
                  <a:bodyPr/>
                  <a:lstStyle/>
                  <a:p>
                    <a:r>
                      <a:rPr lang="en-US"/>
                      <a:t>14,86%</a:t>
                    </a:r>
                  </a:p>
                  <a:p>
                    <a:r>
                      <a:rPr lang="en-US"/>
                      <a:t>(11)</a:t>
                    </a:r>
                  </a:p>
                </c:rich>
              </c:tx>
              <c:showLegendKey val="0"/>
              <c:showVal val="1"/>
              <c:showCatName val="0"/>
              <c:showSerName val="0"/>
              <c:showPercent val="0"/>
              <c:showBubbleSize val="0"/>
              <c:extLst>
                <c:ext xmlns:c15="http://schemas.microsoft.com/office/drawing/2012/chart" uri="{CE6537A1-D6FC-4f65-9D91-7224C49458BB}">
                  <c15:layout/>
                </c:ext>
              </c:extLst>
            </c:dLbl>
            <c:dLbl>
              <c:idx val="5"/>
              <c:tx>
                <c:rich>
                  <a:bodyPr/>
                  <a:lstStyle/>
                  <a:p>
                    <a:r>
                      <a:rPr lang="en-US"/>
                      <a:t>6,76%</a:t>
                    </a:r>
                  </a:p>
                  <a:p>
                    <a:r>
                      <a:rPr lang="en-US"/>
                      <a:t>(5)</a:t>
                    </a:r>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200" b="1">
                    <a:latin typeface="Arial" panose="020B0604020202020204" pitchFamily="34" charset="0"/>
                    <a:cs typeface="Arial" panose="020B0604020202020204" pitchFamily="34" charset="0"/>
                  </a:defRPr>
                </a:pPr>
                <a:endParaRPr lang="pt-BR"/>
              </a:p>
            </c:txPr>
            <c:showLegendKey val="0"/>
            <c:showVal val="1"/>
            <c:showCatName val="0"/>
            <c:showSerName val="0"/>
            <c:showPercent val="0"/>
            <c:showBubbleSize val="0"/>
            <c:showLeaderLines val="1"/>
            <c:extLst>
              <c:ext xmlns:c15="http://schemas.microsoft.com/office/drawing/2012/chart" uri="{CE6537A1-D6FC-4f65-9D91-7224C49458BB}"/>
            </c:extLst>
          </c:dLbls>
          <c:cat>
            <c:strRef>
              <c:f>Plan1!$A$2:$A$7</c:f>
              <c:strCache>
                <c:ptCount val="6"/>
                <c:pt idx="0">
                  <c:v>Excelente</c:v>
                </c:pt>
                <c:pt idx="1">
                  <c:v>Muito Bom</c:v>
                </c:pt>
                <c:pt idx="2">
                  <c:v>Bom </c:v>
                </c:pt>
                <c:pt idx="3">
                  <c:v>Regular</c:v>
                </c:pt>
                <c:pt idx="4">
                  <c:v>Ruim</c:v>
                </c:pt>
                <c:pt idx="5">
                  <c:v>Péssimo</c:v>
                </c:pt>
              </c:strCache>
            </c:strRef>
          </c:cat>
          <c:val>
            <c:numRef>
              <c:f>Plan1!$B$2:$B$7</c:f>
              <c:numCache>
                <c:formatCode>#.000%</c:formatCode>
                <c:ptCount val="6"/>
                <c:pt idx="0">
                  <c:v>9.4594594594595321E-2</c:v>
                </c:pt>
                <c:pt idx="1">
                  <c:v>0.18918918918918984</c:v>
                </c:pt>
                <c:pt idx="2">
                  <c:v>0.22972972972972969</c:v>
                </c:pt>
                <c:pt idx="3">
                  <c:v>0.27027027027027156</c:v>
                </c:pt>
                <c:pt idx="4">
                  <c:v>0.14864864864864866</c:v>
                </c:pt>
                <c:pt idx="5">
                  <c:v>6.7567567567567571E-2</c:v>
                </c:pt>
              </c:numCache>
            </c:numRef>
          </c:val>
        </c:ser>
        <c:dLbls>
          <c:showLegendKey val="0"/>
          <c:showVal val="0"/>
          <c:showCatName val="0"/>
          <c:showSerName val="0"/>
          <c:showPercent val="0"/>
          <c:showBubbleSize val="0"/>
          <c:showLeaderLines val="1"/>
        </c:dLbls>
      </c:pie3DChart>
    </c:plotArea>
    <c:legend>
      <c:legendPos val="r"/>
      <c:overlay val="0"/>
      <c:txPr>
        <a:bodyPr/>
        <a:lstStyle/>
        <a:p>
          <a:pPr>
            <a:defRPr sz="1200">
              <a:latin typeface="Arial" pitchFamily="34" charset="0"/>
              <a:cs typeface="Arial" pitchFamily="34" charset="0"/>
            </a:defRPr>
          </a:pPr>
          <a:endParaRPr lang="pt-BR"/>
        </a:p>
      </c:txPr>
    </c:legend>
    <c:plotVisOnly val="1"/>
    <c:dispBlanksAs val="zero"/>
    <c:showDLblsOverMax val="0"/>
  </c:chart>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pt-BR"/>
  <c:roundedCorners val="0"/>
  <mc:AlternateContent xmlns:mc="http://schemas.openxmlformats.org/markup-compatibility/2006">
    <mc:Choice xmlns:c14="http://schemas.microsoft.com/office/drawing/2007/8/2/chart" Requires="c14">
      <c14:style val="117"/>
    </mc:Choice>
    <mc:Fallback>
      <c:style val="17"/>
    </mc:Fallback>
  </mc:AlternateContent>
  <c:chart>
    <c:title>
      <c:overlay val="0"/>
    </c:title>
    <c:autoTitleDeleted val="0"/>
    <c:plotArea>
      <c:layout/>
      <c:barChart>
        <c:barDir val="col"/>
        <c:grouping val="clustered"/>
        <c:varyColors val="0"/>
        <c:ser>
          <c:idx val="0"/>
          <c:order val="0"/>
          <c:tx>
            <c:strRef>
              <c:f>Plan1!$B$1</c:f>
              <c:strCache>
                <c:ptCount val="1"/>
                <c:pt idx="0">
                  <c:v>Produtos Comprados</c:v>
                </c:pt>
              </c:strCache>
            </c:strRef>
          </c:tx>
          <c:invertIfNegative val="0"/>
          <c:dLbls>
            <c:spPr>
              <a:noFill/>
              <a:ln>
                <a:noFill/>
              </a:ln>
              <a:effectLst/>
            </c:spPr>
            <c:txPr>
              <a:bodyPr/>
              <a:lstStyle/>
              <a:p>
                <a:pPr>
                  <a:defRPr sz="1200" b="1">
                    <a:latin typeface="Arial" panose="020B0604020202020204" pitchFamily="34" charset="0"/>
                    <a:cs typeface="Arial" panose="020B0604020202020204" pitchFamily="34" charset="0"/>
                  </a:defRPr>
                </a:pPr>
                <a:endParaRPr lang="pt-B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Plan1!$A$2:$A$7</c:f>
              <c:strCache>
                <c:ptCount val="6"/>
                <c:pt idx="0">
                  <c:v>Galeto</c:v>
                </c:pt>
                <c:pt idx="1">
                  <c:v>Feijoada</c:v>
                </c:pt>
                <c:pt idx="2">
                  <c:v>Mocotó</c:v>
                </c:pt>
                <c:pt idx="3">
                  <c:v>Fejão Tropeiro</c:v>
                </c:pt>
                <c:pt idx="4">
                  <c:v>Linguiça Toscana e Calabresa</c:v>
                </c:pt>
                <c:pt idx="5">
                  <c:v>Kit´s</c:v>
                </c:pt>
              </c:strCache>
            </c:strRef>
          </c:cat>
          <c:val>
            <c:numRef>
              <c:f>Plan1!$B$2:$B$7</c:f>
              <c:numCache>
                <c:formatCode>General</c:formatCode>
                <c:ptCount val="6"/>
                <c:pt idx="0">
                  <c:v>70</c:v>
                </c:pt>
                <c:pt idx="1">
                  <c:v>43</c:v>
                </c:pt>
                <c:pt idx="2">
                  <c:v>31</c:v>
                </c:pt>
                <c:pt idx="3">
                  <c:v>17</c:v>
                </c:pt>
                <c:pt idx="4">
                  <c:v>57</c:v>
                </c:pt>
                <c:pt idx="5">
                  <c:v>54</c:v>
                </c:pt>
              </c:numCache>
            </c:numRef>
          </c:val>
        </c:ser>
        <c:dLbls>
          <c:showLegendKey val="0"/>
          <c:showVal val="0"/>
          <c:showCatName val="0"/>
          <c:showSerName val="0"/>
          <c:showPercent val="0"/>
          <c:showBubbleSize val="0"/>
        </c:dLbls>
        <c:gapWidth val="100"/>
        <c:axId val="80154624"/>
        <c:axId val="80204160"/>
      </c:barChart>
      <c:catAx>
        <c:axId val="80154624"/>
        <c:scaling>
          <c:orientation val="minMax"/>
        </c:scaling>
        <c:delete val="0"/>
        <c:axPos val="b"/>
        <c:numFmt formatCode="ge\r\a\l" sourceLinked="0"/>
        <c:majorTickMark val="out"/>
        <c:minorTickMark val="none"/>
        <c:tickLblPos val="nextTo"/>
        <c:txPr>
          <a:bodyPr/>
          <a:lstStyle/>
          <a:p>
            <a:pPr>
              <a:defRPr sz="1400">
                <a:latin typeface="Arial" pitchFamily="34" charset="0"/>
                <a:cs typeface="Arial" pitchFamily="34" charset="0"/>
              </a:defRPr>
            </a:pPr>
            <a:endParaRPr lang="pt-BR"/>
          </a:p>
        </c:txPr>
        <c:crossAx val="80204160"/>
        <c:crosses val="autoZero"/>
        <c:auto val="1"/>
        <c:lblAlgn val="ctr"/>
        <c:lblOffset val="100"/>
        <c:noMultiLvlLbl val="0"/>
      </c:catAx>
      <c:valAx>
        <c:axId val="80204160"/>
        <c:scaling>
          <c:orientation val="minMax"/>
        </c:scaling>
        <c:delete val="0"/>
        <c:axPos val="l"/>
        <c:majorGridlines/>
        <c:numFmt formatCode="General" sourceLinked="1"/>
        <c:majorTickMark val="out"/>
        <c:minorTickMark val="none"/>
        <c:tickLblPos val="nextTo"/>
        <c:crossAx val="80154624"/>
        <c:crosses val="autoZero"/>
        <c:crossBetween val="between"/>
      </c:valAx>
    </c:plotArea>
    <c:legend>
      <c:legendPos val="r"/>
      <c:layout>
        <c:manualLayout>
          <c:xMode val="edge"/>
          <c:yMode val="edge"/>
          <c:x val="0.62711158513708343"/>
          <c:y val="0.84354246873931893"/>
          <c:w val="0.31295349380475856"/>
          <c:h val="0.12110481275835606"/>
        </c:manualLayout>
      </c:layout>
      <c:overlay val="0"/>
      <c:txPr>
        <a:bodyPr/>
        <a:lstStyle/>
        <a:p>
          <a:pPr>
            <a:defRPr sz="1400">
              <a:latin typeface="Arial" pitchFamily="34" charset="0"/>
              <a:cs typeface="Arial" pitchFamily="34" charset="0"/>
            </a:defRPr>
          </a:pPr>
          <a:endParaRPr lang="pt-BR"/>
        </a:p>
      </c:txPr>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lvl1pPr>
          </a:lstStyle>
          <a:p>
            <a:fld id="{A0DB1686-EEA8-4D35-B2A7-C20B73B98748}" type="datetimeFigureOut">
              <a:rPr lang="pt-BR" smtClean="0"/>
              <a:pPr/>
              <a:t>22/07/2014</a:t>
            </a:fld>
            <a:endParaRPr lang="pt-BR"/>
          </a:p>
        </p:txBody>
      </p:sp>
      <p:sp>
        <p:nvSpPr>
          <p:cNvPr id="4" name="Espaço Reservado para Rodapé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38FDC5F2-A4A6-4E6F-90D5-1DC4947667E0}" type="slidenum">
              <a:rPr lang="pt-BR" smtClean="0"/>
              <a:pPr/>
              <a:t>‹nº›</a:t>
            </a:fld>
            <a:endParaRPr lang="pt-BR"/>
          </a:p>
        </p:txBody>
      </p:sp>
    </p:spTree>
    <p:extLst>
      <p:ext uri="{BB962C8B-B14F-4D97-AF65-F5344CB8AC3E}">
        <p14:creationId xmlns:p14="http://schemas.microsoft.com/office/powerpoint/2010/main" val="10232994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200"/>
            </a:lvl1pPr>
          </a:lstStyle>
          <a:p>
            <a:fld id="{D04B5C32-EAB5-42FE-8F8C-98F8C1A5902C}" type="datetimeFigureOut">
              <a:rPr lang="pt-BR" smtClean="0"/>
              <a:pPr/>
              <a:t>22/07/2014</a:t>
            </a:fld>
            <a:endParaRPr lang="pt-BR"/>
          </a:p>
        </p:txBody>
      </p:sp>
      <p:sp>
        <p:nvSpPr>
          <p:cNvPr id="4" name="Espaço Reservado para Imagem de Slide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66909" y="4715153"/>
            <a:ext cx="5335270" cy="4466987"/>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200"/>
            </a:lvl1pPr>
          </a:lstStyle>
          <a:p>
            <a:fld id="{EC18D37A-339D-4B4D-B1E9-0617DF7E23A4}" type="slidenum">
              <a:rPr lang="pt-BR" smtClean="0"/>
              <a:pPr/>
              <a:t>‹nº›</a:t>
            </a:fld>
            <a:endParaRPr lang="pt-BR"/>
          </a:p>
        </p:txBody>
      </p:sp>
    </p:spTree>
    <p:extLst>
      <p:ext uri="{BB962C8B-B14F-4D97-AF65-F5344CB8AC3E}">
        <p14:creationId xmlns:p14="http://schemas.microsoft.com/office/powerpoint/2010/main" val="19862976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b="1" dirty="0"/>
          </a:p>
        </p:txBody>
      </p:sp>
      <p:sp>
        <p:nvSpPr>
          <p:cNvPr id="4" name="Espaço Reservado para Número de Slide 3"/>
          <p:cNvSpPr>
            <a:spLocks noGrp="1"/>
          </p:cNvSpPr>
          <p:nvPr>
            <p:ph type="sldNum" sz="quarter" idx="10"/>
          </p:nvPr>
        </p:nvSpPr>
        <p:spPr/>
        <p:txBody>
          <a:bodyPr/>
          <a:lstStyle/>
          <a:p>
            <a:fld id="{EC18D37A-339D-4B4D-B1E9-0617DF7E23A4}" type="slidenum">
              <a:rPr lang="pt-BR" smtClean="0"/>
              <a:pPr/>
              <a:t>2</a:t>
            </a:fld>
            <a:endParaRPr lang="pt-BR"/>
          </a:p>
        </p:txBody>
      </p:sp>
    </p:spTree>
    <p:extLst>
      <p:ext uri="{BB962C8B-B14F-4D97-AF65-F5344CB8AC3E}">
        <p14:creationId xmlns:p14="http://schemas.microsoft.com/office/powerpoint/2010/main" val="9550895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EC18D37A-339D-4B4D-B1E9-0617DF7E23A4}" type="slidenum">
              <a:rPr lang="pt-BR" smtClean="0"/>
              <a:pPr/>
              <a:t>3</a:t>
            </a:fld>
            <a:endParaRPr lang="pt-BR"/>
          </a:p>
        </p:txBody>
      </p:sp>
    </p:spTree>
    <p:extLst>
      <p:ext uri="{BB962C8B-B14F-4D97-AF65-F5344CB8AC3E}">
        <p14:creationId xmlns:p14="http://schemas.microsoft.com/office/powerpoint/2010/main" val="1340410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b="1" dirty="0"/>
          </a:p>
        </p:txBody>
      </p:sp>
      <p:sp>
        <p:nvSpPr>
          <p:cNvPr id="4" name="Espaço Reservado para Número de Slide 3"/>
          <p:cNvSpPr>
            <a:spLocks noGrp="1"/>
          </p:cNvSpPr>
          <p:nvPr>
            <p:ph type="sldNum" sz="quarter" idx="10"/>
          </p:nvPr>
        </p:nvSpPr>
        <p:spPr/>
        <p:txBody>
          <a:bodyPr/>
          <a:lstStyle/>
          <a:p>
            <a:fld id="{EC18D37A-339D-4B4D-B1E9-0617DF7E23A4}" type="slidenum">
              <a:rPr lang="pt-BR" smtClean="0"/>
              <a:pPr/>
              <a:t>5</a:t>
            </a:fld>
            <a:endParaRPr lang="pt-BR"/>
          </a:p>
        </p:txBody>
      </p:sp>
    </p:spTree>
    <p:extLst>
      <p:ext uri="{BB962C8B-B14F-4D97-AF65-F5344CB8AC3E}">
        <p14:creationId xmlns:p14="http://schemas.microsoft.com/office/powerpoint/2010/main" val="11864402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sz="1400" b="1" dirty="0" smtClean="0"/>
              <a:t>FONTE DA</a:t>
            </a:r>
            <a:r>
              <a:rPr lang="pt-BR" sz="1400" b="1" baseline="0" dirty="0" smtClean="0"/>
              <a:t> FIGURA</a:t>
            </a:r>
            <a:endParaRPr lang="pt-BR" sz="1400" b="1" dirty="0"/>
          </a:p>
        </p:txBody>
      </p:sp>
      <p:sp>
        <p:nvSpPr>
          <p:cNvPr id="4" name="Espaço Reservado para Número de Slide 3"/>
          <p:cNvSpPr>
            <a:spLocks noGrp="1"/>
          </p:cNvSpPr>
          <p:nvPr>
            <p:ph type="sldNum" sz="quarter" idx="10"/>
          </p:nvPr>
        </p:nvSpPr>
        <p:spPr/>
        <p:txBody>
          <a:bodyPr/>
          <a:lstStyle/>
          <a:p>
            <a:fld id="{EC18D37A-339D-4B4D-B1E9-0617DF7E23A4}" type="slidenum">
              <a:rPr lang="pt-BR" smtClean="0"/>
              <a:pPr/>
              <a:t>7</a:t>
            </a:fld>
            <a:endParaRPr lang="pt-BR"/>
          </a:p>
        </p:txBody>
      </p:sp>
    </p:spTree>
    <p:extLst>
      <p:ext uri="{BB962C8B-B14F-4D97-AF65-F5344CB8AC3E}">
        <p14:creationId xmlns:p14="http://schemas.microsoft.com/office/powerpoint/2010/main" val="5451242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sz="1600" b="1" dirty="0" smtClean="0"/>
              <a:t>FONTE DA FIGURA</a:t>
            </a:r>
            <a:endParaRPr lang="pt-BR" sz="1600" b="1" dirty="0"/>
          </a:p>
        </p:txBody>
      </p:sp>
      <p:sp>
        <p:nvSpPr>
          <p:cNvPr id="4" name="Espaço Reservado para Número de Slide 3"/>
          <p:cNvSpPr>
            <a:spLocks noGrp="1"/>
          </p:cNvSpPr>
          <p:nvPr>
            <p:ph type="sldNum" sz="quarter" idx="10"/>
          </p:nvPr>
        </p:nvSpPr>
        <p:spPr/>
        <p:txBody>
          <a:bodyPr/>
          <a:lstStyle/>
          <a:p>
            <a:fld id="{EC18D37A-339D-4B4D-B1E9-0617DF7E23A4}" type="slidenum">
              <a:rPr lang="pt-BR" smtClean="0"/>
              <a:pPr/>
              <a:t>8</a:t>
            </a:fld>
            <a:endParaRPr lang="pt-BR"/>
          </a:p>
        </p:txBody>
      </p:sp>
    </p:spTree>
    <p:extLst>
      <p:ext uri="{BB962C8B-B14F-4D97-AF65-F5344CB8AC3E}">
        <p14:creationId xmlns:p14="http://schemas.microsoft.com/office/powerpoint/2010/main" val="17295158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EC18D37A-339D-4B4D-B1E9-0617DF7E23A4}" type="slidenum">
              <a:rPr lang="pt-BR" smtClean="0"/>
              <a:pPr/>
              <a:t>9</a:t>
            </a:fld>
            <a:endParaRPr lang="pt-BR"/>
          </a:p>
        </p:txBody>
      </p:sp>
    </p:spTree>
    <p:extLst>
      <p:ext uri="{BB962C8B-B14F-4D97-AF65-F5344CB8AC3E}">
        <p14:creationId xmlns:p14="http://schemas.microsoft.com/office/powerpoint/2010/main" val="27084006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EC18D37A-339D-4B4D-B1E9-0617DF7E23A4}" type="slidenum">
              <a:rPr lang="pt-BR" smtClean="0"/>
              <a:pPr/>
              <a:t>10</a:t>
            </a:fld>
            <a:endParaRPr lang="pt-BR"/>
          </a:p>
        </p:txBody>
      </p:sp>
    </p:spTree>
    <p:extLst>
      <p:ext uri="{BB962C8B-B14F-4D97-AF65-F5344CB8AC3E}">
        <p14:creationId xmlns:p14="http://schemas.microsoft.com/office/powerpoint/2010/main" val="19129427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b="1" dirty="0"/>
          </a:p>
        </p:txBody>
      </p:sp>
      <p:sp>
        <p:nvSpPr>
          <p:cNvPr id="4" name="Espaço Reservado para Número de Slide 3"/>
          <p:cNvSpPr>
            <a:spLocks noGrp="1"/>
          </p:cNvSpPr>
          <p:nvPr>
            <p:ph type="sldNum" sz="quarter" idx="10"/>
          </p:nvPr>
        </p:nvSpPr>
        <p:spPr/>
        <p:txBody>
          <a:bodyPr/>
          <a:lstStyle/>
          <a:p>
            <a:fld id="{EC18D37A-339D-4B4D-B1E9-0617DF7E23A4}" type="slidenum">
              <a:rPr lang="pt-BR" smtClean="0"/>
              <a:pPr/>
              <a:t>17</a:t>
            </a:fld>
            <a:endParaRPr lang="pt-BR"/>
          </a:p>
        </p:txBody>
      </p:sp>
    </p:spTree>
    <p:extLst>
      <p:ext uri="{BB962C8B-B14F-4D97-AF65-F5344CB8AC3E}">
        <p14:creationId xmlns:p14="http://schemas.microsoft.com/office/powerpoint/2010/main" val="32670972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61FADFA5-0A52-4DFB-BD7C-EA28AD075B3C}" type="datetimeFigureOut">
              <a:rPr lang="pt-BR" smtClean="0"/>
              <a:pPr/>
              <a:t>22/07/2014</a:t>
            </a:fld>
            <a:endParaRPr lang="pt-B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pt-B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AC7DD899-86E4-4519-BAEC-33D35C28E643}" type="slidenum">
              <a:rPr lang="pt-BR" smtClean="0"/>
              <a:pPr/>
              <a:t>‹nº›</a:t>
            </a:fld>
            <a:endParaRPr lang="pt-B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pt-BR" smtClean="0"/>
              <a:t>Clique para editar o título mestre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Tree>
  </p:cSld>
  <p:clrMapOvr>
    <a:overrideClrMapping bg1="dk1" tx1="lt1" bg2="dk2" tx2="lt2" accent1="accent1" accent2="accent2" accent3="accent3" accent4="accent4" accent5="accent5" accent6="accent6" hlink="hlink" folHlink="folHlink"/>
  </p:clrMapOvr>
  <p:transition spd="med">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Vertical Text Placeholder 2"/>
          <p:cNvSpPr>
            <a:spLocks noGrp="1"/>
          </p:cNvSpPr>
          <p:nvPr>
            <p:ph type="body" orient="vert" idx="1"/>
          </p:nvPr>
        </p:nvSpPr>
        <p:spPr/>
        <p:txBody>
          <a:bodyPr vert="eaVert" anchor="ct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61FADFA5-0A52-4DFB-BD7C-EA28AD075B3C}" type="datetimeFigureOut">
              <a:rPr lang="pt-BR" smtClean="0"/>
              <a:pPr/>
              <a:t>22/07/2014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AC7DD899-86E4-4519-BAEC-33D35C28E643}" type="slidenum">
              <a:rPr lang="pt-BR" smtClean="0"/>
              <a:pPr/>
              <a:t>‹nº›</a:t>
            </a:fld>
            <a:endParaRPr lang="pt-B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med">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61FADFA5-0A52-4DFB-BD7C-EA28AD075B3C}" type="datetimeFigureOut">
              <a:rPr lang="pt-BR" smtClean="0"/>
              <a:pPr/>
              <a:t>22/07/2014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AC7DD899-86E4-4519-BAEC-33D35C28E643}" type="slidenum">
              <a:rPr lang="pt-BR" smtClean="0"/>
              <a:pPr/>
              <a:t>‹nº›</a:t>
            </a:fld>
            <a:endParaRPr lang="pt-B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med">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61FADFA5-0A52-4DFB-BD7C-EA28AD075B3C}" type="datetimeFigureOut">
              <a:rPr lang="pt-BR" smtClean="0"/>
              <a:pPr/>
              <a:t>22/07/2014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AC7DD899-86E4-4519-BAEC-33D35C28E643}" type="slidenum">
              <a:rPr lang="pt-BR" smtClean="0"/>
              <a:pPr/>
              <a:t>‹nº›</a:t>
            </a:fld>
            <a:endParaRPr lang="pt-BR"/>
          </a:p>
        </p:txBody>
      </p:sp>
      <p:sp>
        <p:nvSpPr>
          <p:cNvPr id="11" name="Title 10"/>
          <p:cNvSpPr>
            <a:spLocks noGrp="1"/>
          </p:cNvSpPr>
          <p:nvPr>
            <p:ph type="title"/>
          </p:nvPr>
        </p:nvSpPr>
        <p:spPr/>
        <p:txBody>
          <a:bodyPr/>
          <a:lstStyle/>
          <a:p>
            <a:r>
              <a:rPr lang="pt-BR" smtClean="0"/>
              <a:t>Clique para editar o título mestre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transition spd="med">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pt-BR" smtClean="0"/>
              <a:t>Clique para editar o título mestre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61FADFA5-0A52-4DFB-BD7C-EA28AD075B3C}" type="datetimeFigureOut">
              <a:rPr lang="pt-BR" smtClean="0"/>
              <a:pPr/>
              <a:t>22/07/2014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AC7DD899-86E4-4519-BAEC-33D35C28E643}" type="slidenum">
              <a:rPr lang="pt-BR" smtClean="0"/>
              <a:pPr/>
              <a:t>‹nº›</a:t>
            </a:fld>
            <a:endParaRPr lang="pt-BR"/>
          </a:p>
        </p:txBody>
      </p:sp>
    </p:spTree>
  </p:cSld>
  <p:clrMapOvr>
    <a:overrideClrMapping bg1="lt1" tx1="dk1" bg2="lt2" tx2="dk2" accent1="accent1" accent2="accent2" accent3="accent3" accent4="accent4" accent5="accent5" accent6="accent6" hlink="hlink" folHlink="folHlink"/>
  </p:clrMapOvr>
  <p:transition spd="med">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1FADFA5-0A52-4DFB-BD7C-EA28AD075B3C}" type="datetimeFigureOut">
              <a:rPr lang="pt-BR" smtClean="0"/>
              <a:pPr/>
              <a:t>22/07/2014</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AC7DD899-86E4-4519-BAEC-33D35C28E643}" type="slidenum">
              <a:rPr lang="pt-BR" smtClean="0"/>
              <a:pPr/>
              <a:t>‹nº›</a:t>
            </a:fld>
            <a:endParaRPr lang="pt-BR"/>
          </a:p>
        </p:txBody>
      </p:sp>
      <p:sp>
        <p:nvSpPr>
          <p:cNvPr id="12" name="Title 11"/>
          <p:cNvSpPr>
            <a:spLocks noGrp="1"/>
          </p:cNvSpPr>
          <p:nvPr>
            <p:ph type="title"/>
          </p:nvPr>
        </p:nvSpPr>
        <p:spPr/>
        <p:txBody>
          <a:bodyPr/>
          <a:lstStyle>
            <a:lvl1pPr>
              <a:defRPr>
                <a:solidFill>
                  <a:schemeClr val="tx2"/>
                </a:solidFill>
              </a:defRPr>
            </a:lvl1pPr>
          </a:lstStyle>
          <a:p>
            <a:r>
              <a:rPr lang="pt-BR" smtClean="0"/>
              <a:t>Clique para editar o título mestre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Tree>
  </p:cSld>
  <p:clrMapOvr>
    <a:masterClrMapping/>
  </p:clrMapOvr>
  <p:transition spd="med">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smtClean="0"/>
              <a:t>Clique para editar o título mestre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61FADFA5-0A52-4DFB-BD7C-EA28AD075B3C}" type="datetimeFigureOut">
              <a:rPr lang="pt-BR" smtClean="0"/>
              <a:pPr/>
              <a:t>22/07/2014</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AC7DD899-86E4-4519-BAEC-33D35C28E643}" type="slidenum">
              <a:rPr lang="pt-BR" smtClean="0"/>
              <a:pPr/>
              <a:t>‹nº›</a:t>
            </a:fld>
            <a:endParaRPr lang="pt-B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med">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Date Placeholder 2"/>
          <p:cNvSpPr>
            <a:spLocks noGrp="1"/>
          </p:cNvSpPr>
          <p:nvPr>
            <p:ph type="dt" sz="half" idx="10"/>
          </p:nvPr>
        </p:nvSpPr>
        <p:spPr/>
        <p:txBody>
          <a:bodyPr/>
          <a:lstStyle/>
          <a:p>
            <a:fld id="{61FADFA5-0A52-4DFB-BD7C-EA28AD075B3C}" type="datetimeFigureOut">
              <a:rPr lang="pt-BR" smtClean="0"/>
              <a:pPr/>
              <a:t>22/07/2014</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AC7DD899-86E4-4519-BAEC-33D35C28E643}" type="slidenum">
              <a:rPr lang="pt-BR" smtClean="0"/>
              <a:pPr/>
              <a:t>‹nº›</a:t>
            </a:fld>
            <a:endParaRPr lang="pt-B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med">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FADFA5-0A52-4DFB-BD7C-EA28AD075B3C}" type="datetimeFigureOut">
              <a:rPr lang="pt-BR" smtClean="0"/>
              <a:pPr/>
              <a:t>22/07/2014</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AC7DD899-86E4-4519-BAEC-33D35C28E643}" type="slidenum">
              <a:rPr lang="pt-BR" smtClean="0"/>
              <a:pPr/>
              <a:t>‹nº›</a:t>
            </a:fld>
            <a:endParaRPr lang="pt-BR"/>
          </a:p>
        </p:txBody>
      </p:sp>
    </p:spTree>
  </p:cSld>
  <p:clrMapOvr>
    <a:masterClrMapping/>
  </p:clrMapOvr>
  <p:transition spd="med">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pt-BR" smtClean="0"/>
              <a:t>Clique para editar o título mestre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61FADFA5-0A52-4DFB-BD7C-EA28AD075B3C}" type="datetimeFigureOut">
              <a:rPr lang="pt-BR" smtClean="0"/>
              <a:pPr/>
              <a:t>22/07/2014</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AC7DD899-86E4-4519-BAEC-33D35C28E643}" type="slidenum">
              <a:rPr lang="pt-BR" smtClean="0"/>
              <a:pPr/>
              <a:t>‹nº›</a:t>
            </a:fld>
            <a:endParaRPr lang="pt-BR"/>
          </a:p>
        </p:txBody>
      </p:sp>
    </p:spTree>
  </p:cSld>
  <p:clrMapOvr>
    <a:masterClrMapping/>
  </p:clrMapOvr>
  <p:transition spd="med">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pt-BR" smtClean="0"/>
              <a:t>Clique para editar o título mestre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61FADFA5-0A52-4DFB-BD7C-EA28AD075B3C}" type="datetimeFigureOut">
              <a:rPr lang="pt-BR" smtClean="0"/>
              <a:pPr/>
              <a:t>22/07/2014</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AC7DD899-86E4-4519-BAEC-33D35C28E643}" type="slidenum">
              <a:rPr lang="pt-BR" smtClean="0"/>
              <a:pPr/>
              <a:t>‹nº›</a:t>
            </a:fld>
            <a:endParaRPr lang="pt-BR"/>
          </a:p>
        </p:txBody>
      </p:sp>
    </p:spTree>
  </p:cSld>
  <p:clrMapOvr>
    <a:masterClrMapping/>
  </p:clrMapOvr>
  <p:transition spd="med">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17000" b="-17000"/>
          </a:stretch>
        </a:blipFill>
        <a:effectLst/>
      </p:bgPr>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pt-BR" smtClean="0"/>
              <a:t>Clique para editar o título mestre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61FADFA5-0A52-4DFB-BD7C-EA28AD075B3C}" type="datetimeFigureOut">
              <a:rPr lang="pt-BR" smtClean="0"/>
              <a:pPr/>
              <a:t>22/07/2014</a:t>
            </a:fld>
            <a:endParaRPr lang="pt-B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pt-B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AC7DD899-86E4-4519-BAEC-33D35C28E643}"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med">
    <p:wipe dir="d"/>
  </p:transition>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planalto.gov.br/" TargetMode="External"/><Relationship Id="rId2" Type="http://schemas.openxmlformats.org/officeDocument/2006/relationships/hyperlink" Target="http://sites.unifra.br/Portals/36/Sociais/2012/01.pdf" TargetMode="External"/><Relationship Id="rId1" Type="http://schemas.openxmlformats.org/officeDocument/2006/relationships/slideLayout" Target="../slideLayouts/slideLayout2.xml"/><Relationship Id="rId5" Type="http://schemas.openxmlformats.org/officeDocument/2006/relationships/hyperlink" Target="http://intertemas.unitoledo.br/revista/index.php/Juridica/article/viewFile/367/361" TargetMode="External"/><Relationship Id="rId4" Type="http://schemas.openxmlformats.org/officeDocument/2006/relationships/hyperlink" Target="http://tcc.bu.ufsc.br/Adm295216"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administradores.com.br/artigos/marketing/o-que-e-diferencial-competitivo/59366/" TargetMode="External"/><Relationship Id="rId2" Type="http://schemas.openxmlformats.org/officeDocument/2006/relationships/hyperlink" Target="http://www.iptan.edu.br/publicacoes/anuario_prodcientifica/arquivos/revista1/artigos/Artigo_Simone_Sonia.pdf" TargetMode="External"/><Relationship Id="rId1" Type="http://schemas.openxmlformats.org/officeDocument/2006/relationships/slideLayout" Target="../slideLayouts/slideLayout2.xml"/><Relationship Id="rId4" Type="http://schemas.openxmlformats.org/officeDocument/2006/relationships/hyperlink" Target="http://bibliotecadigital.fgv.br/dspace/bitstream/handle/10438/7827/SANDRA%20AMOYR.pdf?sequence=1"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www.ead.fea.usp.br/semead/13semead/resultado/trabalhosPDF/95.pdf" TargetMode="External"/><Relationship Id="rId2" Type="http://schemas.openxmlformats.org/officeDocument/2006/relationships/hyperlink" Target="http://books.google.com.br/books?hl=pt-BR&amp;lr=&amp;id=FQDND-nqMJgC&amp;oi=fnd&amp;pg=PR6&amp;dq=Modelos+de+comportamento+do+consumidor&amp;ots=oQv4yGmIC&amp;sig=hRzuQvi81geB3Ptf1yfIyAqXXz8"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revista.ibict.br/ciinf/index.php/ciinf/article/view/1414/1037%3eAcesso" TargetMode="External"/><Relationship Id="rId2" Type="http://schemas.openxmlformats.org/officeDocument/2006/relationships/hyperlink" Target="http://www.brapci.ufpr.br/download.php?dd0=12277" TargetMode="External"/><Relationship Id="rId1" Type="http://schemas.openxmlformats.org/officeDocument/2006/relationships/slideLayout" Target="../slideLayouts/slideLayout2.xml"/><Relationship Id="rId4" Type="http://schemas.openxmlformats.org/officeDocument/2006/relationships/hyperlink" Target="http://empreendedorx.com.br/marketing/poder-e-importancia-do-marketing"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legislacao.planalto.gov.br/legisla/legislacao.nsf/Viw_Identificacao/lei%208.078-1990?OpenDocumen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2"/>
          <p:cNvSpPr txBox="1">
            <a:spLocks/>
          </p:cNvSpPr>
          <p:nvPr/>
        </p:nvSpPr>
        <p:spPr>
          <a:xfrm>
            <a:off x="934224" y="340025"/>
            <a:ext cx="7128792" cy="1116124"/>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Clr>
                <a:schemeClr val="accent1"/>
              </a:buClr>
              <a:buFont typeface="Wingdings" pitchFamily="2" charset="2"/>
              <a:buNone/>
              <a:defRPr sz="2400" kern="1200">
                <a:solidFill>
                  <a:schemeClr val="tx1"/>
                </a:solidFill>
                <a:effectLst>
                  <a:outerShdw blurRad="34925" dist="12700" dir="14400000" rotWithShape="0">
                    <a:prstClr val="black">
                      <a:alpha val="21000"/>
                    </a:prstClr>
                  </a:outerShdw>
                </a:effectLst>
                <a:latin typeface="+mn-lt"/>
                <a:ea typeface="+mn-ea"/>
                <a:cs typeface="+mn-cs"/>
              </a:defRPr>
            </a:lvl1pPr>
            <a:lvl2pPr marL="457200" indent="0" algn="ctr" defTabSz="914400" rtl="0" eaLnBrk="1" latinLnBrk="0" hangingPunct="1">
              <a:spcBef>
                <a:spcPct val="20000"/>
              </a:spcBef>
              <a:buClr>
                <a:schemeClr val="accent1"/>
              </a:buClr>
              <a:buFont typeface="Wingdings" pitchFamily="2" charset="2"/>
              <a:buNone/>
              <a:defRPr sz="22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1"/>
              </a:buClr>
              <a:buFont typeface="Wingdings" pitchFamily="2" charset="2"/>
              <a:buNone/>
              <a:defRPr sz="20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1"/>
              </a:buClr>
              <a:buFont typeface="Wingdings" pitchFamily="2" charset="2"/>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1"/>
              </a:buClr>
              <a:buFont typeface="Wingdings" pitchFamily="2" charset="2"/>
              <a:buNone/>
              <a:defRPr sz="1600" kern="1200">
                <a:solidFill>
                  <a:schemeClr val="tx1">
                    <a:tint val="75000"/>
                  </a:schemeClr>
                </a:solidFill>
                <a:latin typeface="+mn-lt"/>
                <a:ea typeface="+mn-ea"/>
                <a:cs typeface="+mn-cs"/>
              </a:defRPr>
            </a:lvl5pPr>
            <a:lvl6pPr marL="2286000" indent="0" algn="ctr" defTabSz="914400" rtl="0" eaLnBrk="1" latinLnBrk="0" hangingPunct="1">
              <a:spcBef>
                <a:spcPts val="400"/>
              </a:spcBef>
              <a:buClr>
                <a:schemeClr val="accent1"/>
              </a:buClr>
              <a:buFont typeface="Wingdings" pitchFamily="2" charset="2"/>
              <a:buNone/>
              <a:defRPr sz="1400" kern="1200">
                <a:solidFill>
                  <a:schemeClr val="tx1">
                    <a:tint val="75000"/>
                  </a:schemeClr>
                </a:solidFill>
                <a:latin typeface="+mn-lt"/>
                <a:ea typeface="+mn-ea"/>
                <a:cs typeface="+mn-cs"/>
              </a:defRPr>
            </a:lvl6pPr>
            <a:lvl7pPr marL="2743200" indent="0" algn="ctr" defTabSz="914400" rtl="0" eaLnBrk="1" latinLnBrk="0" hangingPunct="1">
              <a:spcBef>
                <a:spcPts val="400"/>
              </a:spcBef>
              <a:buClr>
                <a:schemeClr val="accent1"/>
              </a:buClr>
              <a:buFont typeface="Wingdings" pitchFamily="2" charset="2"/>
              <a:buNone/>
              <a:defRPr sz="1400" kern="1200">
                <a:solidFill>
                  <a:schemeClr val="tx1">
                    <a:tint val="75000"/>
                  </a:schemeClr>
                </a:solidFill>
                <a:latin typeface="+mn-lt"/>
                <a:ea typeface="+mn-ea"/>
                <a:cs typeface="+mn-cs"/>
              </a:defRPr>
            </a:lvl7pPr>
            <a:lvl8pPr marL="3200400" indent="0" algn="ctr" defTabSz="914400" rtl="0" eaLnBrk="1" latinLnBrk="0" hangingPunct="1">
              <a:spcBef>
                <a:spcPts val="400"/>
              </a:spcBef>
              <a:buClr>
                <a:schemeClr val="accent1"/>
              </a:buClr>
              <a:buFont typeface="Wingdings" pitchFamily="2" charset="2"/>
              <a:buNone/>
              <a:defRPr sz="1400" kern="1200">
                <a:solidFill>
                  <a:schemeClr val="tx1">
                    <a:tint val="75000"/>
                  </a:schemeClr>
                </a:solidFill>
                <a:latin typeface="+mn-lt"/>
                <a:ea typeface="+mn-ea"/>
                <a:cs typeface="+mn-cs"/>
              </a:defRPr>
            </a:lvl8pPr>
            <a:lvl9pPr marL="3657600" indent="0" algn="ctr" defTabSz="914400" rtl="0" eaLnBrk="1" latinLnBrk="0" hangingPunct="1">
              <a:spcBef>
                <a:spcPts val="400"/>
              </a:spcBef>
              <a:buClr>
                <a:schemeClr val="accent1"/>
              </a:buClr>
              <a:buFont typeface="Wingdings" pitchFamily="2" charset="2"/>
              <a:buNone/>
              <a:defRPr sz="1400" kern="1200">
                <a:solidFill>
                  <a:schemeClr val="tx1">
                    <a:tint val="75000"/>
                  </a:schemeClr>
                </a:solidFill>
                <a:latin typeface="+mn-lt"/>
                <a:ea typeface="+mn-ea"/>
                <a:cs typeface="+mn-cs"/>
              </a:defRPr>
            </a:lvl9pPr>
          </a:lstStyle>
          <a:p>
            <a:r>
              <a:rPr lang="pt-BR" sz="2000" dirty="0" smtClean="0">
                <a:latin typeface="Arial" pitchFamily="34" charset="0"/>
                <a:cs typeface="Arial" pitchFamily="34" charset="0"/>
              </a:rPr>
              <a:t>UNIVERSIDADE FEDERAL DO MARANHÃO</a:t>
            </a:r>
          </a:p>
          <a:p>
            <a:r>
              <a:rPr lang="pt-BR" sz="2000" dirty="0" smtClean="0">
                <a:latin typeface="Arial" pitchFamily="34" charset="0"/>
                <a:cs typeface="Arial" pitchFamily="34" charset="0"/>
              </a:rPr>
              <a:t>CENTRO DE CIÊNCIAS SOCIAIS</a:t>
            </a:r>
          </a:p>
          <a:p>
            <a:r>
              <a:rPr lang="pt-BR" sz="2000" dirty="0" smtClean="0">
                <a:latin typeface="Arial" pitchFamily="34" charset="0"/>
                <a:cs typeface="Arial" pitchFamily="34" charset="0"/>
              </a:rPr>
              <a:t>CURSO DE ADMINISTRAÇÃO</a:t>
            </a:r>
          </a:p>
          <a:p>
            <a:pPr algn="r"/>
            <a:endParaRPr lang="pt-BR" dirty="0" smtClean="0">
              <a:latin typeface="Arial" pitchFamily="34" charset="0"/>
              <a:cs typeface="Arial" pitchFamily="34" charset="0"/>
            </a:endParaRPr>
          </a:p>
        </p:txBody>
      </p:sp>
      <p:sp>
        <p:nvSpPr>
          <p:cNvPr id="5" name="Título 1"/>
          <p:cNvSpPr txBox="1">
            <a:spLocks/>
          </p:cNvSpPr>
          <p:nvPr/>
        </p:nvSpPr>
        <p:spPr>
          <a:xfrm>
            <a:off x="395536" y="1844824"/>
            <a:ext cx="8242684" cy="1728193"/>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pt-BR" sz="2400" b="1" dirty="0" smtClean="0">
                <a:solidFill>
                  <a:schemeClr val="tx1"/>
                </a:solidFill>
                <a:latin typeface="Arial" pitchFamily="34" charset="0"/>
                <a:cs typeface="Arial" pitchFamily="34" charset="0"/>
              </a:rPr>
              <a:t>ANÁLISE DO DIFERENCIAL COMPETITIVO DA GALETERIA FRIGOPRAIA NA CHÁCARA BRASIL EM SÃO LUÍS/MA</a:t>
            </a:r>
            <a:endParaRPr lang="pt-BR" sz="2400" dirty="0">
              <a:solidFill>
                <a:schemeClr val="tx1"/>
              </a:solidFill>
              <a:latin typeface="Arial" pitchFamily="34" charset="0"/>
              <a:cs typeface="Arial" pitchFamily="34" charset="0"/>
            </a:endParaRPr>
          </a:p>
        </p:txBody>
      </p:sp>
      <p:sp>
        <p:nvSpPr>
          <p:cNvPr id="6" name="Subtítulo 2"/>
          <p:cNvSpPr txBox="1">
            <a:spLocks/>
          </p:cNvSpPr>
          <p:nvPr/>
        </p:nvSpPr>
        <p:spPr>
          <a:xfrm>
            <a:off x="755576" y="3574931"/>
            <a:ext cx="7776863" cy="936104"/>
          </a:xfrm>
          <a:prstGeom prst="rect">
            <a:avLst/>
          </a:prstGeom>
        </p:spPr>
        <p:txBody>
          <a:bodyPr vert="horz" lIns="91440" tIns="45720" rIns="91440" bIns="45720" rtlCol="0">
            <a:normAutofit fontScale="92500"/>
          </a:bodyPr>
          <a:lst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a:lstStyle>
          <a:p>
            <a:pPr marL="0" indent="0" algn="ctr">
              <a:buNone/>
            </a:pPr>
            <a:r>
              <a:rPr lang="pt-BR" dirty="0" smtClean="0">
                <a:latin typeface="Arial" pitchFamily="34" charset="0"/>
                <a:cs typeface="Arial" pitchFamily="34" charset="0"/>
              </a:rPr>
              <a:t>IGOR LEONARDO MAIA AMIN CASTRO</a:t>
            </a:r>
          </a:p>
          <a:p>
            <a:pPr marL="0" indent="0" algn="ctr">
              <a:buNone/>
            </a:pPr>
            <a:r>
              <a:rPr lang="pt-BR" dirty="0" smtClean="0">
                <a:latin typeface="Arial" pitchFamily="34" charset="0"/>
                <a:cs typeface="Arial" pitchFamily="34" charset="0"/>
              </a:rPr>
              <a:t>ORIENTADOR: PROF. MS. JOÃO MAURICIO BESERRA</a:t>
            </a:r>
          </a:p>
          <a:p>
            <a:endParaRPr lang="pt-BR" dirty="0"/>
          </a:p>
        </p:txBody>
      </p:sp>
      <p:sp>
        <p:nvSpPr>
          <p:cNvPr id="8" name="Subtítulo 2"/>
          <p:cNvSpPr txBox="1">
            <a:spLocks/>
          </p:cNvSpPr>
          <p:nvPr/>
        </p:nvSpPr>
        <p:spPr>
          <a:xfrm>
            <a:off x="1874520" y="5373216"/>
            <a:ext cx="5248200" cy="1039533"/>
          </a:xfrm>
          <a:prstGeom prst="rect">
            <a:avLst/>
          </a:prstGeom>
        </p:spPr>
        <p:txBody>
          <a:bodyPr vert="horz" lIns="91440" tIns="45720" rIns="91440" bIns="45720" rtlCol="0">
            <a:normAutofit fontScale="47500" lnSpcReduction="20000"/>
          </a:bodyPr>
          <a:lstStyle>
            <a:lvl1pPr marL="0" indent="0" algn="ctr" defTabSz="914400" rtl="0" eaLnBrk="1" latinLnBrk="0" hangingPunct="1">
              <a:spcBef>
                <a:spcPct val="20000"/>
              </a:spcBef>
              <a:buClr>
                <a:schemeClr val="accent1"/>
              </a:buClr>
              <a:buFont typeface="Wingdings" pitchFamily="2" charset="2"/>
              <a:buNone/>
              <a:defRPr sz="2400" kern="1200">
                <a:solidFill>
                  <a:schemeClr val="tx1"/>
                </a:solidFill>
                <a:effectLst>
                  <a:outerShdw blurRad="34925" dist="12700" dir="14400000" rotWithShape="0">
                    <a:prstClr val="black">
                      <a:alpha val="21000"/>
                    </a:prstClr>
                  </a:outerShdw>
                </a:effectLst>
                <a:latin typeface="+mn-lt"/>
                <a:ea typeface="+mn-ea"/>
                <a:cs typeface="+mn-cs"/>
              </a:defRPr>
            </a:lvl1pPr>
            <a:lvl2pPr marL="457200" indent="0" algn="ctr" defTabSz="914400" rtl="0" eaLnBrk="1" latinLnBrk="0" hangingPunct="1">
              <a:spcBef>
                <a:spcPct val="20000"/>
              </a:spcBef>
              <a:buClr>
                <a:schemeClr val="accent1"/>
              </a:buClr>
              <a:buFont typeface="Wingdings" pitchFamily="2" charset="2"/>
              <a:buNone/>
              <a:defRPr sz="22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1"/>
              </a:buClr>
              <a:buFont typeface="Wingdings" pitchFamily="2" charset="2"/>
              <a:buNone/>
              <a:defRPr sz="20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1"/>
              </a:buClr>
              <a:buFont typeface="Wingdings" pitchFamily="2" charset="2"/>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1"/>
              </a:buClr>
              <a:buFont typeface="Wingdings" pitchFamily="2" charset="2"/>
              <a:buNone/>
              <a:defRPr sz="1600" kern="1200">
                <a:solidFill>
                  <a:schemeClr val="tx1">
                    <a:tint val="75000"/>
                  </a:schemeClr>
                </a:solidFill>
                <a:latin typeface="+mn-lt"/>
                <a:ea typeface="+mn-ea"/>
                <a:cs typeface="+mn-cs"/>
              </a:defRPr>
            </a:lvl5pPr>
            <a:lvl6pPr marL="2286000" indent="0" algn="ctr" defTabSz="914400" rtl="0" eaLnBrk="1" latinLnBrk="0" hangingPunct="1">
              <a:spcBef>
                <a:spcPts val="400"/>
              </a:spcBef>
              <a:buClr>
                <a:schemeClr val="accent1"/>
              </a:buClr>
              <a:buFont typeface="Wingdings" pitchFamily="2" charset="2"/>
              <a:buNone/>
              <a:defRPr sz="1400" kern="1200">
                <a:solidFill>
                  <a:schemeClr val="tx1">
                    <a:tint val="75000"/>
                  </a:schemeClr>
                </a:solidFill>
                <a:latin typeface="+mn-lt"/>
                <a:ea typeface="+mn-ea"/>
                <a:cs typeface="+mn-cs"/>
              </a:defRPr>
            </a:lvl6pPr>
            <a:lvl7pPr marL="2743200" indent="0" algn="ctr" defTabSz="914400" rtl="0" eaLnBrk="1" latinLnBrk="0" hangingPunct="1">
              <a:spcBef>
                <a:spcPts val="400"/>
              </a:spcBef>
              <a:buClr>
                <a:schemeClr val="accent1"/>
              </a:buClr>
              <a:buFont typeface="Wingdings" pitchFamily="2" charset="2"/>
              <a:buNone/>
              <a:defRPr sz="1400" kern="1200">
                <a:solidFill>
                  <a:schemeClr val="tx1">
                    <a:tint val="75000"/>
                  </a:schemeClr>
                </a:solidFill>
                <a:latin typeface="+mn-lt"/>
                <a:ea typeface="+mn-ea"/>
                <a:cs typeface="+mn-cs"/>
              </a:defRPr>
            </a:lvl7pPr>
            <a:lvl8pPr marL="3200400" indent="0" algn="ctr" defTabSz="914400" rtl="0" eaLnBrk="1" latinLnBrk="0" hangingPunct="1">
              <a:spcBef>
                <a:spcPts val="400"/>
              </a:spcBef>
              <a:buClr>
                <a:schemeClr val="accent1"/>
              </a:buClr>
              <a:buFont typeface="Wingdings" pitchFamily="2" charset="2"/>
              <a:buNone/>
              <a:defRPr sz="1400" kern="1200">
                <a:solidFill>
                  <a:schemeClr val="tx1">
                    <a:tint val="75000"/>
                  </a:schemeClr>
                </a:solidFill>
                <a:latin typeface="+mn-lt"/>
                <a:ea typeface="+mn-ea"/>
                <a:cs typeface="+mn-cs"/>
              </a:defRPr>
            </a:lvl8pPr>
            <a:lvl9pPr marL="3657600" indent="0" algn="ctr" defTabSz="914400" rtl="0" eaLnBrk="1" latinLnBrk="0" hangingPunct="1">
              <a:spcBef>
                <a:spcPts val="400"/>
              </a:spcBef>
              <a:buClr>
                <a:schemeClr val="accent1"/>
              </a:buClr>
              <a:buFont typeface="Wingdings" pitchFamily="2" charset="2"/>
              <a:buNone/>
              <a:defRPr sz="1400" kern="1200">
                <a:solidFill>
                  <a:schemeClr val="tx1">
                    <a:tint val="75000"/>
                  </a:schemeClr>
                </a:solidFill>
                <a:latin typeface="+mn-lt"/>
                <a:ea typeface="+mn-ea"/>
                <a:cs typeface="+mn-cs"/>
              </a:defRPr>
            </a:lvl9pPr>
          </a:lstStyle>
          <a:p>
            <a:pPr algn="r"/>
            <a:endParaRPr lang="pt-BR" dirty="0" smtClean="0"/>
          </a:p>
          <a:p>
            <a:pPr algn="r"/>
            <a:endParaRPr lang="pt-BR" sz="4000" b="1" dirty="0" smtClean="0"/>
          </a:p>
          <a:p>
            <a:pPr>
              <a:spcBef>
                <a:spcPts val="0"/>
              </a:spcBef>
            </a:pPr>
            <a:r>
              <a:rPr lang="pt-BR" sz="4000" b="1" dirty="0" smtClean="0">
                <a:latin typeface="Arial" pitchFamily="34" charset="0"/>
                <a:cs typeface="Arial" pitchFamily="34" charset="0"/>
              </a:rPr>
              <a:t>São Luís </a:t>
            </a:r>
          </a:p>
          <a:p>
            <a:pPr>
              <a:spcBef>
                <a:spcPts val="0"/>
              </a:spcBef>
            </a:pPr>
            <a:r>
              <a:rPr lang="pt-BR" sz="4000" b="1" dirty="0" smtClean="0">
                <a:latin typeface="Arial" pitchFamily="34" charset="0"/>
                <a:cs typeface="Arial" pitchFamily="34" charset="0"/>
              </a:rPr>
              <a:t>2014</a:t>
            </a:r>
            <a:endParaRPr lang="pt-BR" sz="4000" b="1" dirty="0">
              <a:latin typeface="Arial" pitchFamily="34" charset="0"/>
              <a:cs typeface="Arial" pitchFamily="34" charset="0"/>
            </a:endParaRPr>
          </a:p>
        </p:txBody>
      </p:sp>
    </p:spTree>
    <p:extLst>
      <p:ext uri="{BB962C8B-B14F-4D97-AF65-F5344CB8AC3E}">
        <p14:creationId xmlns:p14="http://schemas.microsoft.com/office/powerpoint/2010/main" val="3038081780"/>
      </p:ext>
    </p:extLst>
  </p:cSld>
  <p:clrMapOvr>
    <a:masterClrMapping/>
  </p:clrMapOvr>
  <p:transition spd="med">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0" y="570156"/>
            <a:ext cx="8964488" cy="1054250"/>
          </a:xfrm>
        </p:spPr>
        <p:txBody>
          <a:bodyPr/>
          <a:lstStyle/>
          <a:p>
            <a:pPr lvl="0"/>
            <a:r>
              <a:rPr lang="pt-BR" sz="4400" b="1" dirty="0" smtClean="0">
                <a:latin typeface="Arial" pitchFamily="34" charset="0"/>
                <a:cs typeface="Arial" pitchFamily="34" charset="0"/>
              </a:rPr>
              <a:t>RESULTADOS E DISCUSSÕES</a:t>
            </a:r>
            <a:endParaRPr lang="pt-BR" sz="4400" dirty="0">
              <a:latin typeface="Arial" pitchFamily="34" charset="0"/>
              <a:cs typeface="Arial" pitchFamily="34" charset="0"/>
            </a:endParaRPr>
          </a:p>
        </p:txBody>
      </p:sp>
      <p:sp>
        <p:nvSpPr>
          <p:cNvPr id="2" name="Espaço Reservado para Conteúdo 1"/>
          <p:cNvSpPr>
            <a:spLocks noGrp="1"/>
          </p:cNvSpPr>
          <p:nvPr>
            <p:ph sz="quarter" idx="13"/>
          </p:nvPr>
        </p:nvSpPr>
        <p:spPr>
          <a:xfrm>
            <a:off x="251520" y="2240280"/>
            <a:ext cx="5616624" cy="4429080"/>
          </a:xfrm>
        </p:spPr>
        <p:txBody>
          <a:bodyPr>
            <a:normAutofit fontScale="92500" lnSpcReduction="20000"/>
          </a:bodyPr>
          <a:lstStyle/>
          <a:p>
            <a:pPr algn="just"/>
            <a:r>
              <a:rPr lang="pt-BR" sz="2500" b="1" dirty="0" smtClean="0">
                <a:latin typeface="Arial" pitchFamily="34" charset="0"/>
                <a:cs typeface="Arial" pitchFamily="34" charset="0"/>
              </a:rPr>
              <a:t>A empresa estudada</a:t>
            </a:r>
            <a:r>
              <a:rPr lang="pt-BR" sz="2500" dirty="0" smtClean="0">
                <a:solidFill>
                  <a:schemeClr val="accent1">
                    <a:lumMod val="50000"/>
                  </a:schemeClr>
                </a:solidFill>
                <a:latin typeface="Arial" pitchFamily="34" charset="0"/>
                <a:cs typeface="Arial" pitchFamily="34" charset="0"/>
              </a:rPr>
              <a:t>: </a:t>
            </a:r>
          </a:p>
          <a:p>
            <a:pPr algn="just">
              <a:buNone/>
            </a:pPr>
            <a:endParaRPr lang="pt-BR" sz="2500" dirty="0" smtClean="0">
              <a:solidFill>
                <a:schemeClr val="accent1">
                  <a:lumMod val="50000"/>
                </a:schemeClr>
              </a:solidFill>
              <a:latin typeface="Arial" pitchFamily="34" charset="0"/>
              <a:cs typeface="Arial" pitchFamily="34" charset="0"/>
            </a:endParaRPr>
          </a:p>
          <a:p>
            <a:pPr algn="just">
              <a:buNone/>
            </a:pPr>
            <a:r>
              <a:rPr lang="pt-BR" sz="2800" dirty="0" smtClean="0"/>
              <a:t>    </a:t>
            </a:r>
            <a:r>
              <a:rPr lang="pt-BR" sz="2700" dirty="0" smtClean="0">
                <a:latin typeface="Arial" pitchFamily="34" charset="0"/>
                <a:cs typeface="Arial" pitchFamily="34" charset="0"/>
              </a:rPr>
              <a:t>Em 1988 em um terreno localizado na Avenida Daniel de La </a:t>
            </a:r>
            <a:r>
              <a:rPr lang="pt-BR" sz="2700" dirty="0" err="1" smtClean="0">
                <a:latin typeface="Arial" pitchFamily="34" charset="0"/>
                <a:cs typeface="Arial" pitchFamily="34" charset="0"/>
              </a:rPr>
              <a:t>Touche</a:t>
            </a:r>
            <a:r>
              <a:rPr lang="pt-BR" sz="2700" dirty="0" smtClean="0">
                <a:latin typeface="Arial" pitchFamily="34" charset="0"/>
                <a:cs typeface="Arial" pitchFamily="34" charset="0"/>
              </a:rPr>
              <a:t> surgia a </a:t>
            </a:r>
            <a:r>
              <a:rPr lang="pt-BR" sz="2700" dirty="0" err="1" smtClean="0">
                <a:latin typeface="Arial" pitchFamily="34" charset="0"/>
                <a:cs typeface="Arial" pitchFamily="34" charset="0"/>
              </a:rPr>
              <a:t>Galeteria</a:t>
            </a:r>
            <a:r>
              <a:rPr lang="pt-BR" sz="2700" dirty="0" smtClean="0">
                <a:latin typeface="Arial" pitchFamily="34" charset="0"/>
                <a:cs typeface="Arial" pitchFamily="34" charset="0"/>
              </a:rPr>
              <a:t> </a:t>
            </a:r>
            <a:r>
              <a:rPr lang="pt-BR" sz="2700" dirty="0" err="1" smtClean="0">
                <a:latin typeface="Arial" pitchFamily="34" charset="0"/>
                <a:cs typeface="Arial" pitchFamily="34" charset="0"/>
              </a:rPr>
              <a:t>Frigopraia</a:t>
            </a:r>
            <a:r>
              <a:rPr lang="pt-BR" sz="2700" dirty="0" smtClean="0">
                <a:latin typeface="Arial" pitchFamily="34" charset="0"/>
                <a:cs typeface="Arial" pitchFamily="34" charset="0"/>
              </a:rPr>
              <a:t> (Figura 17), criada pelos sócios Alberto e Sandra. </a:t>
            </a:r>
          </a:p>
          <a:p>
            <a:pPr algn="just">
              <a:buNone/>
            </a:pPr>
            <a:endParaRPr lang="pt-BR" sz="2700" dirty="0" smtClean="0">
              <a:latin typeface="Arial" pitchFamily="34" charset="0"/>
              <a:cs typeface="Arial" pitchFamily="34" charset="0"/>
            </a:endParaRPr>
          </a:p>
          <a:p>
            <a:pPr algn="just">
              <a:buNone/>
            </a:pPr>
            <a:r>
              <a:rPr lang="pt-BR" sz="2700" dirty="0" smtClean="0">
                <a:latin typeface="Arial" pitchFamily="34" charset="0"/>
                <a:cs typeface="Arial" pitchFamily="34" charset="0"/>
              </a:rPr>
              <a:t>    No inicio foi construída apenas uma pequena churrasqueira onde os galetos eram assados e nos finais de semana eram ofertados para os clientes mocotó e feijoada.</a:t>
            </a:r>
          </a:p>
          <a:p>
            <a:pPr algn="just">
              <a:buNone/>
            </a:pPr>
            <a:endParaRPr lang="pt-BR" sz="2500" dirty="0" smtClean="0">
              <a:solidFill>
                <a:schemeClr val="accent1">
                  <a:lumMod val="50000"/>
                </a:schemeClr>
              </a:solidFill>
              <a:latin typeface="Arial" pitchFamily="34" charset="0"/>
              <a:cs typeface="Arial" pitchFamily="34" charset="0"/>
            </a:endParaRPr>
          </a:p>
          <a:p>
            <a:pPr marL="0" indent="0" algn="just">
              <a:buNone/>
            </a:pPr>
            <a:endParaRPr lang="pt-BR" sz="2500" dirty="0" smtClean="0">
              <a:solidFill>
                <a:schemeClr val="accent1">
                  <a:lumMod val="50000"/>
                </a:schemeClr>
              </a:solidFill>
              <a:latin typeface="Arial" pitchFamily="34" charset="0"/>
              <a:cs typeface="Arial" pitchFamily="34" charset="0"/>
            </a:endParaRPr>
          </a:p>
        </p:txBody>
      </p:sp>
      <p:pic>
        <p:nvPicPr>
          <p:cNvPr id="6" name="Espaço Reservado para Conteúdo 5"/>
          <p:cNvPicPr>
            <a:picLocks noGrp="1"/>
          </p:cNvPicPr>
          <p:nvPr>
            <p:ph sz="quarter" idx="14"/>
          </p:nvPr>
        </p:nvPicPr>
        <p:blipFill>
          <a:blip r:embed="rId3" cstate="print">
            <a:extLst>
              <a:ext uri="{28A0092B-C50C-407E-A947-70E740481C1C}">
                <a14:useLocalDpi xmlns:a14="http://schemas.microsoft.com/office/drawing/2010/main" val="0"/>
              </a:ext>
            </a:extLst>
          </a:blip>
          <a:stretch>
            <a:fillRect/>
          </a:stretch>
        </p:blipFill>
        <p:spPr>
          <a:xfrm>
            <a:off x="5940152" y="2708920"/>
            <a:ext cx="2955230" cy="2952327"/>
          </a:xfrm>
          <a:prstGeom prst="rect">
            <a:avLst/>
          </a:prstGeom>
        </p:spPr>
      </p:pic>
    </p:spTree>
    <p:extLst>
      <p:ext uri="{BB962C8B-B14F-4D97-AF65-F5344CB8AC3E}">
        <p14:creationId xmlns:p14="http://schemas.microsoft.com/office/powerpoint/2010/main" val="2346964168"/>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fade">
                                      <p:cBhvr>
                                        <p:cTn id="21" dur="1000"/>
                                        <p:tgtEl>
                                          <p:spTgt spid="2">
                                            <p:txEl>
                                              <p:pRg st="4" end="4"/>
                                            </p:txEl>
                                          </p:spTgt>
                                        </p:tgtEl>
                                      </p:cBhvr>
                                    </p:animEffect>
                                    <p:anim calcmode="lin" valueType="num">
                                      <p:cBhvr>
                                        <p:cTn id="2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fade">
                                      <p:cBhvr>
                                        <p:cTn id="28" dur="1000"/>
                                        <p:tgtEl>
                                          <p:spTgt spid="3"/>
                                        </p:tgtEl>
                                      </p:cBhvr>
                                    </p:animEffect>
                                    <p:anim calcmode="lin" valueType="num">
                                      <p:cBhvr>
                                        <p:cTn id="29" dur="1000" fill="hold"/>
                                        <p:tgtEl>
                                          <p:spTgt spid="3"/>
                                        </p:tgtEl>
                                        <p:attrNameLst>
                                          <p:attrName>ppt_x</p:attrName>
                                        </p:attrNameLst>
                                      </p:cBhvr>
                                      <p:tavLst>
                                        <p:tav tm="0">
                                          <p:val>
                                            <p:strVal val="#ppt_x"/>
                                          </p:val>
                                        </p:tav>
                                        <p:tav tm="100000">
                                          <p:val>
                                            <p:strVal val="#ppt_x"/>
                                          </p:val>
                                        </p:tav>
                                      </p:tavLst>
                                    </p:anim>
                                    <p:anim calcmode="lin" valueType="num">
                                      <p:cBhvr>
                                        <p:cTn id="30"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179512" y="570156"/>
            <a:ext cx="8568952" cy="1054250"/>
          </a:xfrm>
        </p:spPr>
        <p:txBody>
          <a:bodyPr/>
          <a:lstStyle/>
          <a:p>
            <a:r>
              <a:rPr lang="pt-BR" sz="4000" b="1" dirty="0" smtClean="0">
                <a:latin typeface="Arial" pitchFamily="34" charset="0"/>
                <a:cs typeface="Arial" pitchFamily="34" charset="0"/>
              </a:rPr>
              <a:t>Sexo e Faixa etária dos clientes entrevistados.</a:t>
            </a:r>
            <a:endParaRPr lang="pt-BR" sz="4000" b="1" dirty="0">
              <a:latin typeface="Arial" pitchFamily="34" charset="0"/>
              <a:cs typeface="Arial" pitchFamily="34" charset="0"/>
            </a:endParaRPr>
          </a:p>
        </p:txBody>
      </p:sp>
      <p:graphicFrame>
        <p:nvGraphicFramePr>
          <p:cNvPr id="5" name="Espaço Reservado para Conteúdo 4"/>
          <p:cNvGraphicFramePr>
            <a:graphicFrameLocks noGrp="1"/>
          </p:cNvGraphicFramePr>
          <p:nvPr>
            <p:ph sz="quarter" idx="13"/>
          </p:nvPr>
        </p:nvGraphicFramePr>
        <p:xfrm>
          <a:off x="0" y="2239963"/>
          <a:ext cx="4489450" cy="414136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Espaço Reservado para Conteúdo 5"/>
          <p:cNvGraphicFramePr>
            <a:graphicFrameLocks noGrp="1"/>
          </p:cNvGraphicFramePr>
          <p:nvPr>
            <p:ph sz="quarter" idx="14"/>
          </p:nvPr>
        </p:nvGraphicFramePr>
        <p:xfrm>
          <a:off x="4645024" y="2239963"/>
          <a:ext cx="4498976" cy="421337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14451735"/>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additive="base">
                                        <p:cTn id="20" dur="500" fill="hold"/>
                                        <p:tgtEl>
                                          <p:spTgt spid="6"/>
                                        </p:tgtEl>
                                        <p:attrNameLst>
                                          <p:attrName>ppt_x</p:attrName>
                                        </p:attrNameLst>
                                      </p:cBhvr>
                                      <p:tavLst>
                                        <p:tav tm="0">
                                          <p:val>
                                            <p:strVal val="#ppt_x"/>
                                          </p:val>
                                        </p:tav>
                                        <p:tav tm="100000">
                                          <p:val>
                                            <p:strVal val="#ppt_x"/>
                                          </p:val>
                                        </p:tav>
                                      </p:tavLst>
                                    </p:anim>
                                    <p:anim calcmode="lin" valueType="num">
                                      <p:cBhvr additive="base">
                                        <p:cTn id="21"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Graphic spid="5" grpId="0">
        <p:bldAsOne/>
      </p:bldGraphic>
      <p:bldGraphic spid="6"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179512" y="570156"/>
            <a:ext cx="8784976" cy="1054250"/>
          </a:xfrm>
        </p:spPr>
        <p:txBody>
          <a:bodyPr/>
          <a:lstStyle/>
          <a:p>
            <a:r>
              <a:rPr lang="pt-BR" sz="4000" b="1" dirty="0" smtClean="0"/>
              <a:t>Conhecendo a loja e Confiança dos clientes na marca </a:t>
            </a:r>
            <a:r>
              <a:rPr lang="pt-BR" sz="4000" b="1" dirty="0" err="1" smtClean="0"/>
              <a:t>Frigopraia</a:t>
            </a:r>
            <a:r>
              <a:rPr lang="pt-BR" sz="4000" b="1" dirty="0" smtClean="0"/>
              <a:t>.</a:t>
            </a:r>
            <a:endParaRPr lang="pt-BR" sz="4000" b="1" dirty="0">
              <a:latin typeface="Arial" pitchFamily="34" charset="0"/>
              <a:cs typeface="Arial" pitchFamily="34" charset="0"/>
            </a:endParaRPr>
          </a:p>
        </p:txBody>
      </p:sp>
      <p:graphicFrame>
        <p:nvGraphicFramePr>
          <p:cNvPr id="10" name="Espaço Reservado para Conteúdo 9"/>
          <p:cNvGraphicFramePr>
            <a:graphicFrameLocks noGrp="1"/>
          </p:cNvGraphicFramePr>
          <p:nvPr>
            <p:ph sz="quarter" idx="13"/>
          </p:nvPr>
        </p:nvGraphicFramePr>
        <p:xfrm>
          <a:off x="0" y="2239963"/>
          <a:ext cx="4489450" cy="387667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Espaço Reservado para Conteúdo 11"/>
          <p:cNvGraphicFramePr>
            <a:graphicFrameLocks noGrp="1"/>
          </p:cNvGraphicFramePr>
          <p:nvPr>
            <p:ph sz="quarter" idx="14"/>
          </p:nvPr>
        </p:nvGraphicFramePr>
        <p:xfrm>
          <a:off x="4355976" y="2239963"/>
          <a:ext cx="4536503" cy="38766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14451735"/>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additive="base">
                                        <p:cTn id="14" dur="500" fill="hold"/>
                                        <p:tgtEl>
                                          <p:spTgt spid="10"/>
                                        </p:tgtEl>
                                        <p:attrNameLst>
                                          <p:attrName>ppt_x</p:attrName>
                                        </p:attrNameLst>
                                      </p:cBhvr>
                                      <p:tavLst>
                                        <p:tav tm="0">
                                          <p:val>
                                            <p:strVal val="#ppt_x"/>
                                          </p:val>
                                        </p:tav>
                                        <p:tav tm="100000">
                                          <p:val>
                                            <p:strVal val="#ppt_x"/>
                                          </p:val>
                                        </p:tav>
                                      </p:tavLst>
                                    </p:anim>
                                    <p:anim calcmode="lin" valueType="num">
                                      <p:cBhvr additive="base">
                                        <p:cTn id="15"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500" fill="hold"/>
                                        <p:tgtEl>
                                          <p:spTgt spid="12"/>
                                        </p:tgtEl>
                                        <p:attrNameLst>
                                          <p:attrName>ppt_x</p:attrName>
                                        </p:attrNameLst>
                                      </p:cBhvr>
                                      <p:tavLst>
                                        <p:tav tm="0">
                                          <p:val>
                                            <p:strVal val="#ppt_x"/>
                                          </p:val>
                                        </p:tav>
                                        <p:tav tm="100000">
                                          <p:val>
                                            <p:strVal val="#ppt_x"/>
                                          </p:val>
                                        </p:tav>
                                      </p:tavLst>
                                    </p:anim>
                                    <p:anim calcmode="lin" valueType="num">
                                      <p:cBhvr additive="base">
                                        <p:cTn id="21"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Graphic spid="10" grpId="0">
        <p:bldAsOne/>
      </p:bldGraphic>
      <p:bldGraphic spid="12" grpId="0">
        <p:bldAsOne/>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179512" y="570156"/>
            <a:ext cx="8784976" cy="1054250"/>
          </a:xfrm>
        </p:spPr>
        <p:txBody>
          <a:bodyPr/>
          <a:lstStyle/>
          <a:p>
            <a:r>
              <a:rPr lang="pt-BR" sz="4000" b="1" dirty="0" smtClean="0"/>
              <a:t>Avaliação dos produtos e preços do </a:t>
            </a:r>
            <a:r>
              <a:rPr lang="pt-BR" sz="4000" b="1" dirty="0" err="1" smtClean="0"/>
              <a:t>Frigopraia</a:t>
            </a:r>
            <a:r>
              <a:rPr lang="pt-BR" sz="4000" b="1" dirty="0" smtClean="0"/>
              <a:t>.</a:t>
            </a:r>
            <a:endParaRPr lang="pt-BR" sz="4000" b="1" dirty="0">
              <a:latin typeface="Arial" pitchFamily="34" charset="0"/>
              <a:cs typeface="Arial" pitchFamily="34" charset="0"/>
            </a:endParaRPr>
          </a:p>
        </p:txBody>
      </p:sp>
      <p:graphicFrame>
        <p:nvGraphicFramePr>
          <p:cNvPr id="7" name="Espaço Reservado para Conteúdo 6"/>
          <p:cNvGraphicFramePr>
            <a:graphicFrameLocks noGrp="1"/>
          </p:cNvGraphicFramePr>
          <p:nvPr>
            <p:ph sz="quarter" idx="13"/>
          </p:nvPr>
        </p:nvGraphicFramePr>
        <p:xfrm>
          <a:off x="323528" y="2239963"/>
          <a:ext cx="4165922" cy="387667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Espaço Reservado para Conteúdo 7"/>
          <p:cNvGraphicFramePr>
            <a:graphicFrameLocks noGrp="1"/>
          </p:cNvGraphicFramePr>
          <p:nvPr>
            <p:ph sz="quarter" idx="14"/>
          </p:nvPr>
        </p:nvGraphicFramePr>
        <p:xfrm>
          <a:off x="4645024" y="2239963"/>
          <a:ext cx="4247455" cy="38766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14451735"/>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additive="base">
                                        <p:cTn id="14" dur="500" fill="hold"/>
                                        <p:tgtEl>
                                          <p:spTgt spid="7"/>
                                        </p:tgtEl>
                                        <p:attrNameLst>
                                          <p:attrName>ppt_x</p:attrName>
                                        </p:attrNameLst>
                                      </p:cBhvr>
                                      <p:tavLst>
                                        <p:tav tm="0">
                                          <p:val>
                                            <p:strVal val="#ppt_x"/>
                                          </p:val>
                                        </p:tav>
                                        <p:tav tm="100000">
                                          <p:val>
                                            <p:strVal val="#ppt_x"/>
                                          </p:val>
                                        </p:tav>
                                      </p:tavLst>
                                    </p:anim>
                                    <p:anim calcmode="lin" valueType="num">
                                      <p:cBhvr additive="base">
                                        <p:cTn id="15"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 calcmode="lin" valueType="num">
                                      <p:cBhvr additive="base">
                                        <p:cTn id="20" dur="500" fill="hold"/>
                                        <p:tgtEl>
                                          <p:spTgt spid="8"/>
                                        </p:tgtEl>
                                        <p:attrNameLst>
                                          <p:attrName>ppt_x</p:attrName>
                                        </p:attrNameLst>
                                      </p:cBhvr>
                                      <p:tavLst>
                                        <p:tav tm="0">
                                          <p:val>
                                            <p:strVal val="#ppt_x"/>
                                          </p:val>
                                        </p:tav>
                                        <p:tav tm="100000">
                                          <p:val>
                                            <p:strVal val="#ppt_x"/>
                                          </p:val>
                                        </p:tav>
                                      </p:tavLst>
                                    </p:anim>
                                    <p:anim calcmode="lin" valueType="num">
                                      <p:cBhvr additive="base">
                                        <p:cTn id="21"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Graphic spid="7" grpId="0">
        <p:bldAsOne/>
      </p:bldGraphic>
      <p:bldGraphic spid="8"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179512" y="570156"/>
            <a:ext cx="8784976" cy="1054250"/>
          </a:xfrm>
        </p:spPr>
        <p:txBody>
          <a:bodyPr/>
          <a:lstStyle/>
          <a:p>
            <a:r>
              <a:rPr lang="pt-BR" sz="4000" b="1" dirty="0" smtClean="0"/>
              <a:t>Avaliação dos </a:t>
            </a:r>
            <a:r>
              <a:rPr lang="pt-BR" sz="4000" b="1" dirty="0" err="1" smtClean="0"/>
              <a:t>Kit’s</a:t>
            </a:r>
            <a:r>
              <a:rPr lang="pt-BR" sz="4000" b="1" dirty="0" smtClean="0"/>
              <a:t> promocionais e atendimento</a:t>
            </a:r>
            <a:endParaRPr lang="pt-BR" sz="4000" b="1" dirty="0">
              <a:latin typeface="Arial" pitchFamily="34" charset="0"/>
              <a:cs typeface="Arial" pitchFamily="34" charset="0"/>
            </a:endParaRPr>
          </a:p>
        </p:txBody>
      </p:sp>
      <p:graphicFrame>
        <p:nvGraphicFramePr>
          <p:cNvPr id="9" name="Espaço Reservado para Conteúdo 8"/>
          <p:cNvGraphicFramePr>
            <a:graphicFrameLocks noGrp="1"/>
          </p:cNvGraphicFramePr>
          <p:nvPr>
            <p:ph sz="quarter" idx="13"/>
          </p:nvPr>
        </p:nvGraphicFramePr>
        <p:xfrm>
          <a:off x="179512" y="2239963"/>
          <a:ext cx="4309938" cy="387667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Espaço Reservado para Conteúdo 9"/>
          <p:cNvGraphicFramePr>
            <a:graphicFrameLocks noGrp="1"/>
          </p:cNvGraphicFramePr>
          <p:nvPr>
            <p:ph sz="quarter" idx="14"/>
          </p:nvPr>
        </p:nvGraphicFramePr>
        <p:xfrm>
          <a:off x="4645024" y="2239963"/>
          <a:ext cx="4247455" cy="38766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14451735"/>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additive="base">
                                        <p:cTn id="14" dur="500" fill="hold"/>
                                        <p:tgtEl>
                                          <p:spTgt spid="9"/>
                                        </p:tgtEl>
                                        <p:attrNameLst>
                                          <p:attrName>ppt_x</p:attrName>
                                        </p:attrNameLst>
                                      </p:cBhvr>
                                      <p:tavLst>
                                        <p:tav tm="0">
                                          <p:val>
                                            <p:strVal val="#ppt_x"/>
                                          </p:val>
                                        </p:tav>
                                        <p:tav tm="100000">
                                          <p:val>
                                            <p:strVal val="#ppt_x"/>
                                          </p:val>
                                        </p:tav>
                                      </p:tavLst>
                                    </p:anim>
                                    <p:anim calcmode="lin" valueType="num">
                                      <p:cBhvr additive="base">
                                        <p:cTn id="15"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 calcmode="lin" valueType="num">
                                      <p:cBhvr additive="base">
                                        <p:cTn id="20" dur="500" fill="hold"/>
                                        <p:tgtEl>
                                          <p:spTgt spid="10"/>
                                        </p:tgtEl>
                                        <p:attrNameLst>
                                          <p:attrName>ppt_x</p:attrName>
                                        </p:attrNameLst>
                                      </p:cBhvr>
                                      <p:tavLst>
                                        <p:tav tm="0">
                                          <p:val>
                                            <p:strVal val="#ppt_x"/>
                                          </p:val>
                                        </p:tav>
                                        <p:tav tm="100000">
                                          <p:val>
                                            <p:strVal val="#ppt_x"/>
                                          </p:val>
                                        </p:tav>
                                      </p:tavLst>
                                    </p:anim>
                                    <p:anim calcmode="lin" valueType="num">
                                      <p:cBhvr additive="base">
                                        <p:cTn id="21"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Graphic spid="9" grpId="0">
        <p:bldAsOne/>
      </p:bldGraphic>
      <p:bldGraphic spid="10"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lstStyle/>
          <a:p>
            <a:r>
              <a:rPr lang="pt-BR" sz="4000" b="1" dirty="0" smtClean="0"/>
              <a:t>Ranking das vendas dos produtos e </a:t>
            </a:r>
            <a:r>
              <a:rPr lang="pt-BR" sz="4000" b="1" dirty="0" err="1" smtClean="0"/>
              <a:t>kit´s</a:t>
            </a:r>
            <a:r>
              <a:rPr lang="pt-BR" sz="4000" b="1" dirty="0" smtClean="0"/>
              <a:t> promocionais.</a:t>
            </a:r>
            <a:endParaRPr lang="pt-BR" sz="4000" b="1" dirty="0">
              <a:latin typeface="Arial" pitchFamily="34" charset="0"/>
              <a:cs typeface="Arial" pitchFamily="34" charset="0"/>
            </a:endParaRPr>
          </a:p>
        </p:txBody>
      </p:sp>
      <p:graphicFrame>
        <p:nvGraphicFramePr>
          <p:cNvPr id="12" name="Espaço Reservado para Conteúdo 11"/>
          <p:cNvGraphicFramePr>
            <a:graphicFrameLocks noGrp="1"/>
          </p:cNvGraphicFramePr>
          <p:nvPr>
            <p:ph sz="quarter" idx="13"/>
          </p:nvPr>
        </p:nvGraphicFramePr>
        <p:xfrm>
          <a:off x="251520" y="2239963"/>
          <a:ext cx="4237930" cy="435738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3" name="Espaço Reservado para Conteúdo 12"/>
          <p:cNvGraphicFramePr>
            <a:graphicFrameLocks noGrp="1"/>
          </p:cNvGraphicFramePr>
          <p:nvPr>
            <p:ph sz="quarter" idx="14"/>
          </p:nvPr>
        </p:nvGraphicFramePr>
        <p:xfrm>
          <a:off x="4645024" y="2239963"/>
          <a:ext cx="4319463" cy="385333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14451735"/>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additive="base">
                                        <p:cTn id="14" dur="500" fill="hold"/>
                                        <p:tgtEl>
                                          <p:spTgt spid="12"/>
                                        </p:tgtEl>
                                        <p:attrNameLst>
                                          <p:attrName>ppt_x</p:attrName>
                                        </p:attrNameLst>
                                      </p:cBhvr>
                                      <p:tavLst>
                                        <p:tav tm="0">
                                          <p:val>
                                            <p:strVal val="#ppt_x"/>
                                          </p:val>
                                        </p:tav>
                                        <p:tav tm="100000">
                                          <p:val>
                                            <p:strVal val="#ppt_x"/>
                                          </p:val>
                                        </p:tav>
                                      </p:tavLst>
                                    </p:anim>
                                    <p:anim calcmode="lin" valueType="num">
                                      <p:cBhvr additive="base">
                                        <p:cTn id="15"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13"/>
                                        </p:tgtEl>
                                        <p:attrNameLst>
                                          <p:attrName>style.visibility</p:attrName>
                                        </p:attrNameLst>
                                      </p:cBhvr>
                                      <p:to>
                                        <p:strVal val="visible"/>
                                      </p:to>
                                    </p:set>
                                    <p:anim calcmode="lin" valueType="num">
                                      <p:cBhvr additive="base">
                                        <p:cTn id="20" dur="500" fill="hold"/>
                                        <p:tgtEl>
                                          <p:spTgt spid="13"/>
                                        </p:tgtEl>
                                        <p:attrNameLst>
                                          <p:attrName>ppt_x</p:attrName>
                                        </p:attrNameLst>
                                      </p:cBhvr>
                                      <p:tavLst>
                                        <p:tav tm="0">
                                          <p:val>
                                            <p:strVal val="#ppt_x"/>
                                          </p:val>
                                        </p:tav>
                                        <p:tav tm="100000">
                                          <p:val>
                                            <p:strVal val="#ppt_x"/>
                                          </p:val>
                                        </p:tav>
                                      </p:tavLst>
                                    </p:anim>
                                    <p:anim calcmode="lin" valueType="num">
                                      <p:cBhvr additive="base">
                                        <p:cTn id="21"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Graphic spid="12" grpId="0">
        <p:bldAsOne/>
      </p:bldGraphic>
      <p:bldGraphic spid="13"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Espaço Reservado para Conteúdo 8"/>
          <p:cNvGraphicFramePr>
            <a:graphicFrameLocks noGrp="1"/>
          </p:cNvGraphicFramePr>
          <p:nvPr>
            <p:ph idx="1"/>
          </p:nvPr>
        </p:nvGraphicFramePr>
        <p:xfrm>
          <a:off x="698500" y="2247900"/>
          <a:ext cx="7747000" cy="3878263"/>
        </p:xfrm>
        <a:graphic>
          <a:graphicData uri="http://schemas.openxmlformats.org/drawingml/2006/chart">
            <c:chart xmlns:c="http://schemas.openxmlformats.org/drawingml/2006/chart" xmlns:r="http://schemas.openxmlformats.org/officeDocument/2006/relationships" r:id="rId2"/>
          </a:graphicData>
        </a:graphic>
      </p:graphicFrame>
      <p:sp>
        <p:nvSpPr>
          <p:cNvPr id="3" name="Título 2"/>
          <p:cNvSpPr>
            <a:spLocks noGrp="1"/>
          </p:cNvSpPr>
          <p:nvPr>
            <p:ph type="title"/>
          </p:nvPr>
        </p:nvSpPr>
        <p:spPr/>
        <p:txBody>
          <a:bodyPr/>
          <a:lstStyle/>
          <a:p>
            <a:r>
              <a:rPr lang="pt-BR" sz="4000" b="1" dirty="0" smtClean="0">
                <a:latin typeface="Arial" pitchFamily="34" charset="0"/>
                <a:cs typeface="Arial" pitchFamily="34" charset="0"/>
              </a:rPr>
              <a:t>Diferencial competitivo percebido pelo cliente</a:t>
            </a:r>
            <a:endParaRPr lang="pt-BR" sz="4000" b="1" dirty="0">
              <a:latin typeface="Arial" pitchFamily="34" charset="0"/>
              <a:cs typeface="Arial" pitchFamily="34" charset="0"/>
            </a:endParaRPr>
          </a:p>
        </p:txBody>
      </p:sp>
      <p:graphicFrame>
        <p:nvGraphicFramePr>
          <p:cNvPr id="5" name="Gráfico 4"/>
          <p:cNvGraphicFramePr/>
          <p:nvPr/>
        </p:nvGraphicFramePr>
        <p:xfrm>
          <a:off x="1043608" y="2169826"/>
          <a:ext cx="7200800" cy="428351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14451735"/>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Graphic spid="5" grpId="0">
        <p:bldAsOne/>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539552" y="1988840"/>
            <a:ext cx="8064896" cy="4653136"/>
          </a:xfrm>
        </p:spPr>
        <p:txBody>
          <a:bodyPr>
            <a:normAutofit/>
          </a:bodyPr>
          <a:lstStyle/>
          <a:p>
            <a:pPr algn="just"/>
            <a:r>
              <a:rPr lang="pt-BR" sz="2300" dirty="0" smtClean="0">
                <a:latin typeface="Arial" pitchFamily="34" charset="0"/>
                <a:cs typeface="Arial" pitchFamily="34" charset="0"/>
              </a:rPr>
              <a:t>Verificou-se que a </a:t>
            </a:r>
            <a:r>
              <a:rPr lang="pt-BR" sz="2300" dirty="0" err="1" smtClean="0">
                <a:latin typeface="Arial" pitchFamily="34" charset="0"/>
                <a:cs typeface="Arial" pitchFamily="34" charset="0"/>
              </a:rPr>
              <a:t>Galeteria</a:t>
            </a:r>
            <a:r>
              <a:rPr lang="pt-BR" sz="2300" dirty="0" smtClean="0">
                <a:latin typeface="Arial" pitchFamily="34" charset="0"/>
                <a:cs typeface="Arial" pitchFamily="34" charset="0"/>
              </a:rPr>
              <a:t> </a:t>
            </a:r>
            <a:r>
              <a:rPr lang="pt-BR" sz="2300" dirty="0" err="1" smtClean="0">
                <a:latin typeface="Arial" pitchFamily="34" charset="0"/>
                <a:cs typeface="Arial" pitchFamily="34" charset="0"/>
              </a:rPr>
              <a:t>Frigopraia</a:t>
            </a:r>
            <a:r>
              <a:rPr lang="pt-BR" sz="2300" dirty="0" smtClean="0">
                <a:latin typeface="Arial" pitchFamily="34" charset="0"/>
                <a:cs typeface="Arial" pitchFamily="34" charset="0"/>
              </a:rPr>
              <a:t>, apresentou qualidades e defeitos na tentativa de fidelizar seus clientes.</a:t>
            </a:r>
          </a:p>
          <a:p>
            <a:pPr algn="just"/>
            <a:endParaRPr lang="pt-BR" sz="2300" dirty="0" smtClean="0">
              <a:latin typeface="Arial" pitchFamily="34" charset="0"/>
              <a:cs typeface="Arial" pitchFamily="34" charset="0"/>
            </a:endParaRPr>
          </a:p>
          <a:p>
            <a:pPr algn="just"/>
            <a:r>
              <a:rPr lang="pt-BR" sz="2300" dirty="0" smtClean="0">
                <a:latin typeface="Arial" pitchFamily="34" charset="0"/>
                <a:cs typeface="Arial" pitchFamily="34" charset="0"/>
              </a:rPr>
              <a:t>Logrou êxito em ofertar um produto de qualidade, com promoções, escolhendo boa localização para instalar a empresa, o que representa os seus diferenciais competitivos.</a:t>
            </a:r>
          </a:p>
          <a:p>
            <a:pPr algn="just">
              <a:buNone/>
            </a:pPr>
            <a:endParaRPr lang="pt-BR" sz="2300" dirty="0" smtClean="0">
              <a:latin typeface="Arial" pitchFamily="34" charset="0"/>
              <a:cs typeface="Arial" pitchFamily="34" charset="0"/>
            </a:endParaRPr>
          </a:p>
          <a:p>
            <a:pPr algn="just"/>
            <a:r>
              <a:rPr lang="pt-BR" sz="2300" dirty="0" smtClean="0">
                <a:latin typeface="Arial" pitchFamily="34" charset="0"/>
                <a:cs typeface="Arial" pitchFamily="34" charset="0"/>
              </a:rPr>
              <a:t>No entanto, ela falhou no atendimento, no preço e na divulgação da firma, pois o principal fator que fez o cliente conhecê-la foi o fato de passar na frente da loja.</a:t>
            </a:r>
          </a:p>
          <a:p>
            <a:pPr marL="0" indent="0" fontAlgn="t">
              <a:buNone/>
            </a:pPr>
            <a:endParaRPr lang="pt-BR" sz="2500" dirty="0">
              <a:latin typeface="Arial" pitchFamily="34" charset="0"/>
              <a:cs typeface="Arial" pitchFamily="34" charset="0"/>
            </a:endParaRPr>
          </a:p>
          <a:p>
            <a:pPr marL="0" indent="0">
              <a:buNone/>
            </a:pPr>
            <a:endParaRPr lang="pt-BR" sz="2500" b="1" dirty="0" smtClean="0">
              <a:latin typeface="Arial" pitchFamily="34" charset="0"/>
              <a:cs typeface="Arial" pitchFamily="34" charset="0"/>
            </a:endParaRPr>
          </a:p>
          <a:p>
            <a:pPr marL="0" indent="0">
              <a:buNone/>
            </a:pPr>
            <a:endParaRPr lang="pt-BR" sz="2500" b="1" dirty="0" smtClean="0">
              <a:latin typeface="Arial" pitchFamily="34" charset="0"/>
              <a:cs typeface="Arial" pitchFamily="34" charset="0"/>
            </a:endParaRPr>
          </a:p>
          <a:p>
            <a:endParaRPr lang="pt-BR" sz="2500" dirty="0">
              <a:latin typeface="Arial" pitchFamily="34" charset="0"/>
              <a:cs typeface="Arial" pitchFamily="34" charset="0"/>
            </a:endParaRPr>
          </a:p>
        </p:txBody>
      </p:sp>
      <p:sp>
        <p:nvSpPr>
          <p:cNvPr id="3" name="Título 2"/>
          <p:cNvSpPr>
            <a:spLocks noGrp="1"/>
          </p:cNvSpPr>
          <p:nvPr>
            <p:ph type="title"/>
          </p:nvPr>
        </p:nvSpPr>
        <p:spPr/>
        <p:txBody>
          <a:bodyPr/>
          <a:lstStyle/>
          <a:p>
            <a:r>
              <a:rPr lang="pt-BR" sz="4400" b="1" dirty="0" smtClean="0">
                <a:latin typeface="Arial" pitchFamily="34" charset="0"/>
                <a:cs typeface="Arial" pitchFamily="34" charset="0"/>
              </a:rPr>
              <a:t>CONCLUSÃO</a:t>
            </a:r>
            <a:endParaRPr lang="pt-BR" sz="4400" dirty="0">
              <a:latin typeface="Arial" pitchFamily="34" charset="0"/>
              <a:cs typeface="Arial" pitchFamily="34" charset="0"/>
            </a:endParaRPr>
          </a:p>
        </p:txBody>
      </p:sp>
    </p:spTree>
    <p:extLst>
      <p:ext uri="{BB962C8B-B14F-4D97-AF65-F5344CB8AC3E}">
        <p14:creationId xmlns:p14="http://schemas.microsoft.com/office/powerpoint/2010/main" val="3426938730"/>
      </p:ext>
    </p:extLst>
  </p:cSld>
  <p:clrMapOvr>
    <a:masterClrMapping/>
  </p:clrMapOvr>
  <p:transition spd="med">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395536" y="764704"/>
            <a:ext cx="8424936" cy="5904657"/>
          </a:xfrm>
        </p:spPr>
        <p:txBody>
          <a:bodyPr>
            <a:noAutofit/>
          </a:bodyPr>
          <a:lstStyle/>
          <a:p>
            <a:pPr lvl="0"/>
            <a:r>
              <a:rPr lang="pt-BR" sz="2300" dirty="0" smtClean="0">
                <a:latin typeface="Arial" pitchFamily="34" charset="0"/>
                <a:cs typeface="Arial" pitchFamily="34" charset="0"/>
              </a:rPr>
              <a:t>Produtos, localização e os </a:t>
            </a:r>
            <a:r>
              <a:rPr lang="pt-BR" sz="2300" dirty="0" err="1" smtClean="0">
                <a:latin typeface="Arial" pitchFamily="34" charset="0"/>
                <a:cs typeface="Arial" pitchFamily="34" charset="0"/>
              </a:rPr>
              <a:t>kit´s</a:t>
            </a:r>
            <a:r>
              <a:rPr lang="pt-BR" sz="2300" dirty="0" smtClean="0">
                <a:latin typeface="Arial" pitchFamily="34" charset="0"/>
                <a:cs typeface="Arial" pitchFamily="34" charset="0"/>
              </a:rPr>
              <a:t> promocionais agradaram aos clientes e se mostraram como influências positivas na decisão de compra;</a:t>
            </a:r>
          </a:p>
          <a:p>
            <a:pPr lvl="0"/>
            <a:endParaRPr lang="pt-BR" sz="2300" dirty="0" smtClean="0">
              <a:latin typeface="Arial" pitchFamily="34" charset="0"/>
              <a:cs typeface="Arial" pitchFamily="34" charset="0"/>
            </a:endParaRPr>
          </a:p>
          <a:p>
            <a:pPr lvl="0"/>
            <a:r>
              <a:rPr lang="pt-BR" sz="2300" dirty="0" smtClean="0">
                <a:latin typeface="Arial" pitchFamily="34" charset="0"/>
                <a:cs typeface="Arial" pitchFamily="34" charset="0"/>
              </a:rPr>
              <a:t>Preço, atendimento, inexistência do serviço de tele entrega e a falta de divulgação dos produtos e da própria loja contribuíram negativamente na decisão e compra.</a:t>
            </a:r>
          </a:p>
          <a:p>
            <a:pPr lvl="0"/>
            <a:endParaRPr lang="pt-BR" sz="2300" dirty="0" smtClean="0">
              <a:latin typeface="Arial" pitchFamily="34" charset="0"/>
              <a:cs typeface="Arial" pitchFamily="34" charset="0"/>
            </a:endParaRPr>
          </a:p>
          <a:p>
            <a:r>
              <a:rPr lang="pt-BR" sz="2300" dirty="0" smtClean="0">
                <a:latin typeface="Arial" pitchFamily="34" charset="0"/>
                <a:cs typeface="Arial" pitchFamily="34" charset="0"/>
              </a:rPr>
              <a:t>Preço – Localização – Produto – Promoções – Atendimento</a:t>
            </a:r>
            <a:r>
              <a:rPr lang="pt-BR" sz="2300" smtClean="0">
                <a:latin typeface="Arial" pitchFamily="34" charset="0"/>
                <a:cs typeface="Arial" pitchFamily="34" charset="0"/>
              </a:rPr>
              <a:t>; </a:t>
            </a:r>
          </a:p>
          <a:p>
            <a:pPr marL="0" indent="0">
              <a:buNone/>
            </a:pPr>
            <a:endParaRPr lang="pt-BR" sz="2300" dirty="0" smtClean="0">
              <a:latin typeface="Arial" pitchFamily="34" charset="0"/>
              <a:cs typeface="Arial" pitchFamily="34" charset="0"/>
            </a:endParaRPr>
          </a:p>
          <a:p>
            <a:pPr lvl="0"/>
            <a:r>
              <a:rPr lang="pt-BR" sz="2300" dirty="0" smtClean="0">
                <a:latin typeface="Arial" pitchFamily="34" charset="0"/>
                <a:cs typeface="Arial" pitchFamily="34" charset="0"/>
              </a:rPr>
              <a:t>Implantar o serviço de tele entrega e ações de motivações aos funcionários, visando melhorar o atendimento.</a:t>
            </a:r>
            <a:endParaRPr lang="pt-BR" sz="2300" b="1" dirty="0">
              <a:solidFill>
                <a:schemeClr val="accent1">
                  <a:lumMod val="50000"/>
                </a:schemeClr>
              </a:solidFill>
              <a:latin typeface="Arial" pitchFamily="34" charset="0"/>
              <a:cs typeface="Arial" pitchFamily="34" charset="0"/>
            </a:endParaRPr>
          </a:p>
        </p:txBody>
      </p:sp>
      <p:sp>
        <p:nvSpPr>
          <p:cNvPr id="3" name="Título 2"/>
          <p:cNvSpPr>
            <a:spLocks noGrp="1"/>
          </p:cNvSpPr>
          <p:nvPr>
            <p:ph type="title"/>
          </p:nvPr>
        </p:nvSpPr>
        <p:spPr>
          <a:xfrm>
            <a:off x="611560" y="188640"/>
            <a:ext cx="7756263" cy="1054250"/>
          </a:xfrm>
        </p:spPr>
        <p:txBody>
          <a:bodyPr/>
          <a:lstStyle/>
          <a:p>
            <a:r>
              <a:rPr lang="pt-BR" sz="4000" b="1" dirty="0" smtClean="0"/>
              <a:t>Resultados obtidos </a:t>
            </a:r>
            <a:r>
              <a:rPr lang="pt-BR" sz="2500" b="1" dirty="0">
                <a:latin typeface="Arial" pitchFamily="34" charset="0"/>
                <a:cs typeface="Arial" pitchFamily="34" charset="0"/>
              </a:rPr>
              <a:t/>
            </a:r>
            <a:br>
              <a:rPr lang="pt-BR" sz="2500" b="1" dirty="0">
                <a:latin typeface="Arial" pitchFamily="34" charset="0"/>
                <a:cs typeface="Arial" pitchFamily="34" charset="0"/>
              </a:rPr>
            </a:br>
            <a:endParaRPr lang="pt-BR" sz="2500" dirty="0">
              <a:latin typeface="Arial" pitchFamily="34" charset="0"/>
              <a:cs typeface="Arial" pitchFamily="34" charset="0"/>
            </a:endParaRPr>
          </a:p>
        </p:txBody>
      </p:sp>
    </p:spTree>
    <p:extLst>
      <p:ext uri="{BB962C8B-B14F-4D97-AF65-F5344CB8AC3E}">
        <p14:creationId xmlns:p14="http://schemas.microsoft.com/office/powerpoint/2010/main" val="1819194381"/>
      </p:ext>
    </p:extLst>
  </p:cSld>
  <p:clrMapOvr>
    <a:masterClrMapping/>
  </p:clrMapOvr>
  <p:transition spd="med">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323528" y="1988840"/>
            <a:ext cx="8820472" cy="4608512"/>
          </a:xfrm>
        </p:spPr>
        <p:txBody>
          <a:bodyPr>
            <a:noAutofit/>
          </a:bodyPr>
          <a:lstStyle/>
          <a:p>
            <a:r>
              <a:rPr lang="pt-BR" sz="1200" dirty="0" smtClean="0">
                <a:latin typeface="Arial" pitchFamily="34" charset="0"/>
                <a:cs typeface="Arial" pitchFamily="34" charset="0"/>
              </a:rPr>
              <a:t>BAKER, Michael J. </a:t>
            </a:r>
            <a:r>
              <a:rPr lang="pt-BR" sz="1200" b="1" dirty="0" smtClean="0">
                <a:latin typeface="Arial" pitchFamily="34" charset="0"/>
                <a:cs typeface="Arial" pitchFamily="34" charset="0"/>
              </a:rPr>
              <a:t>Administração de Marketing: </a:t>
            </a:r>
            <a:r>
              <a:rPr lang="pt-BR" sz="1200" dirty="0" smtClean="0">
                <a:latin typeface="Arial" pitchFamily="34" charset="0"/>
                <a:cs typeface="Arial" pitchFamily="34" charset="0"/>
              </a:rPr>
              <a:t>um livro inovador e definitivo para estudantes e profissionais. Traduzido por Arlete </a:t>
            </a:r>
            <a:r>
              <a:rPr lang="pt-BR" sz="1200" dirty="0" err="1" smtClean="0">
                <a:latin typeface="Arial" pitchFamily="34" charset="0"/>
                <a:cs typeface="Arial" pitchFamily="34" charset="0"/>
              </a:rPr>
              <a:t>Simille</a:t>
            </a:r>
            <a:r>
              <a:rPr lang="pt-BR" sz="1200" dirty="0" smtClean="0">
                <a:latin typeface="Arial" pitchFamily="34" charset="0"/>
                <a:cs typeface="Arial" pitchFamily="34" charset="0"/>
              </a:rPr>
              <a:t> Marques. Rio de Janeiro: </a:t>
            </a:r>
            <a:r>
              <a:rPr lang="pt-BR" sz="1200" dirty="0" err="1" smtClean="0">
                <a:latin typeface="Arial" pitchFamily="34" charset="0"/>
                <a:cs typeface="Arial" pitchFamily="34" charset="0"/>
              </a:rPr>
              <a:t>Elsevier</a:t>
            </a:r>
            <a:r>
              <a:rPr lang="pt-BR" sz="1200" dirty="0" smtClean="0">
                <a:latin typeface="Arial" pitchFamily="34" charset="0"/>
                <a:cs typeface="Arial" pitchFamily="34" charset="0"/>
              </a:rPr>
              <a:t>, 2005.</a:t>
            </a:r>
          </a:p>
          <a:p>
            <a:pPr>
              <a:buNone/>
            </a:pPr>
            <a:endParaRPr lang="pt-BR" sz="1200" dirty="0" smtClean="0">
              <a:latin typeface="Arial" pitchFamily="34" charset="0"/>
              <a:cs typeface="Arial" pitchFamily="34" charset="0"/>
            </a:endParaRPr>
          </a:p>
          <a:p>
            <a:r>
              <a:rPr lang="pt-BR" sz="1200" dirty="0" smtClean="0">
                <a:latin typeface="Arial" pitchFamily="34" charset="0"/>
                <a:cs typeface="Arial" pitchFamily="34" charset="0"/>
              </a:rPr>
              <a:t>BECKER, Deise </a:t>
            </a:r>
            <a:r>
              <a:rPr lang="pt-BR" sz="1200" dirty="0" err="1" smtClean="0">
                <a:latin typeface="Arial" pitchFamily="34" charset="0"/>
                <a:cs typeface="Arial" pitchFamily="34" charset="0"/>
              </a:rPr>
              <a:t>Viviani</a:t>
            </a:r>
            <a:r>
              <a:rPr lang="pt-BR" sz="1200" dirty="0" smtClean="0">
                <a:latin typeface="Arial" pitchFamily="34" charset="0"/>
                <a:cs typeface="Arial" pitchFamily="34" charset="0"/>
              </a:rPr>
              <a:t>.  BOLIGON, Juliana Andreia </a:t>
            </a:r>
            <a:r>
              <a:rPr lang="pt-BR" sz="1200" dirty="0" err="1" smtClean="0">
                <a:latin typeface="Arial" pitchFamily="34" charset="0"/>
                <a:cs typeface="Arial" pitchFamily="34" charset="0"/>
              </a:rPr>
              <a:t>Rüdell</a:t>
            </a:r>
            <a:r>
              <a:rPr lang="pt-BR" sz="1200" dirty="0" smtClean="0">
                <a:latin typeface="Arial" pitchFamily="34" charset="0"/>
                <a:cs typeface="Arial" pitchFamily="34" charset="0"/>
              </a:rPr>
              <a:t>. CORRÊA, Rodrigo de Medeiros. </a:t>
            </a:r>
            <a:r>
              <a:rPr lang="pt-BR" sz="1200" b="1" dirty="0" smtClean="0">
                <a:latin typeface="Arial" pitchFamily="34" charset="0"/>
                <a:cs typeface="Arial" pitchFamily="34" charset="0"/>
              </a:rPr>
              <a:t>Análise do composto de marketing segundo a visão dos consumidores na Ferragem Rio</a:t>
            </a:r>
            <a:r>
              <a:rPr lang="pt-BR" sz="1200" dirty="0" smtClean="0">
                <a:latin typeface="Arial" pitchFamily="34" charset="0"/>
                <a:cs typeface="Arial" pitchFamily="34" charset="0"/>
              </a:rPr>
              <a:t> </a:t>
            </a:r>
            <a:r>
              <a:rPr lang="pt-BR" sz="1200" b="1" dirty="0" smtClean="0">
                <a:latin typeface="Arial" pitchFamily="34" charset="0"/>
                <a:cs typeface="Arial" pitchFamily="34" charset="0"/>
              </a:rPr>
              <a:t>Branco.</a:t>
            </a:r>
            <a:r>
              <a:rPr lang="pt-BR" sz="1200" dirty="0" smtClean="0">
                <a:latin typeface="Arial" pitchFamily="34" charset="0"/>
                <a:cs typeface="Arial" pitchFamily="34" charset="0"/>
              </a:rPr>
              <a:t> 01.03.2013. Disponível em: &lt;</a:t>
            </a:r>
            <a:r>
              <a:rPr lang="pt-BR" sz="1200" dirty="0" smtClean="0">
                <a:latin typeface="Arial" pitchFamily="34" charset="0"/>
                <a:cs typeface="Arial" pitchFamily="34" charset="0"/>
                <a:hlinkClick r:id="rId2"/>
              </a:rPr>
              <a:t>http://sites.unifra.br/Portals/36/Sociais/2012/01.pdf</a:t>
            </a:r>
            <a:r>
              <a:rPr lang="pt-BR" sz="1200" dirty="0" smtClean="0">
                <a:latin typeface="Arial" pitchFamily="34" charset="0"/>
                <a:cs typeface="Arial" pitchFamily="34" charset="0"/>
              </a:rPr>
              <a:t>&gt;. Acesso em 15 de junho de 2014.</a:t>
            </a:r>
          </a:p>
          <a:p>
            <a:pPr>
              <a:buNone/>
            </a:pPr>
            <a:endParaRPr lang="pt-BR" sz="1200" dirty="0" smtClean="0">
              <a:latin typeface="Arial" pitchFamily="34" charset="0"/>
              <a:cs typeface="Arial" pitchFamily="34" charset="0"/>
            </a:endParaRPr>
          </a:p>
          <a:p>
            <a:r>
              <a:rPr lang="pt-BR" sz="1200" dirty="0" smtClean="0">
                <a:latin typeface="Arial" pitchFamily="34" charset="0"/>
                <a:cs typeface="Arial" pitchFamily="34" charset="0"/>
              </a:rPr>
              <a:t>BERNARDINHO. </a:t>
            </a:r>
            <a:r>
              <a:rPr lang="pt-BR" sz="1200" b="1" dirty="0" smtClean="0">
                <a:latin typeface="Arial" pitchFamily="34" charset="0"/>
                <a:cs typeface="Arial" pitchFamily="34" charset="0"/>
              </a:rPr>
              <a:t>Transformando suor em ouro.</a:t>
            </a:r>
            <a:r>
              <a:rPr lang="pt-BR" sz="1200" dirty="0" smtClean="0">
                <a:latin typeface="Arial" pitchFamily="34" charset="0"/>
                <a:cs typeface="Arial" pitchFamily="34" charset="0"/>
              </a:rPr>
              <a:t> Rio de Janeiro: Sextante,  2006.</a:t>
            </a:r>
          </a:p>
          <a:p>
            <a:pPr>
              <a:buNone/>
            </a:pPr>
            <a:endParaRPr lang="pt-BR" sz="1200" dirty="0" smtClean="0">
              <a:latin typeface="Arial" pitchFamily="34" charset="0"/>
              <a:cs typeface="Arial" pitchFamily="34" charset="0"/>
            </a:endParaRPr>
          </a:p>
          <a:p>
            <a:r>
              <a:rPr lang="pt-BR" sz="1200" dirty="0" smtClean="0">
                <a:latin typeface="Arial" pitchFamily="34" charset="0"/>
                <a:cs typeface="Arial" pitchFamily="34" charset="0"/>
              </a:rPr>
              <a:t>BERNARDEZ, Gustavo. </a:t>
            </a:r>
            <a:r>
              <a:rPr lang="pt-BR" sz="1200" b="1" dirty="0" smtClean="0">
                <a:latin typeface="Arial" pitchFamily="34" charset="0"/>
                <a:cs typeface="Arial" pitchFamily="34" charset="0"/>
              </a:rPr>
              <a:t>Marketing para pequenas empresas</a:t>
            </a:r>
            <a:r>
              <a:rPr lang="pt-BR" sz="1200" dirty="0" smtClean="0">
                <a:latin typeface="Arial" pitchFamily="34" charset="0"/>
                <a:cs typeface="Arial" pitchFamily="34" charset="0"/>
              </a:rPr>
              <a:t>: dicas para a sobrevivência e crescimento do seu negócio. Blumenau: Impressão Nova Letra, 2005.</a:t>
            </a:r>
          </a:p>
          <a:p>
            <a:pPr>
              <a:buNone/>
            </a:pPr>
            <a:endParaRPr lang="pt-BR" sz="1200" dirty="0" smtClean="0">
              <a:latin typeface="Arial" pitchFamily="34" charset="0"/>
              <a:cs typeface="Arial" pitchFamily="34" charset="0"/>
            </a:endParaRPr>
          </a:p>
          <a:p>
            <a:r>
              <a:rPr lang="pt-BR" sz="1200" dirty="0" smtClean="0">
                <a:latin typeface="Arial" pitchFamily="34" charset="0"/>
                <a:cs typeface="Arial" pitchFamily="34" charset="0"/>
              </a:rPr>
              <a:t>BRASIL. Lei nº 8.078, de 11 de setembro de 1990. Estabelece normas de proteção e defesa do consumido.</a:t>
            </a:r>
            <a:r>
              <a:rPr lang="pt-BR" sz="1200" b="1" dirty="0" smtClean="0">
                <a:latin typeface="Arial" pitchFamily="34" charset="0"/>
                <a:cs typeface="Arial" pitchFamily="34" charset="0"/>
              </a:rPr>
              <a:t> </a:t>
            </a:r>
            <a:r>
              <a:rPr lang="pt-BR" sz="1200" dirty="0" smtClean="0">
                <a:latin typeface="Arial" pitchFamily="34" charset="0"/>
                <a:cs typeface="Arial" pitchFamily="34" charset="0"/>
              </a:rPr>
              <a:t>Disponível em: &lt;</a:t>
            </a:r>
            <a:r>
              <a:rPr lang="pt-BR" sz="1200" dirty="0" smtClean="0">
                <a:latin typeface="Arial" pitchFamily="34" charset="0"/>
                <a:cs typeface="Arial" pitchFamily="34" charset="0"/>
                <a:hlinkClick r:id="rId3"/>
              </a:rPr>
              <a:t>www.planalto.gov.br</a:t>
            </a:r>
            <a:r>
              <a:rPr lang="pt-BR" sz="1200" dirty="0" smtClean="0">
                <a:latin typeface="Arial" pitchFamily="34" charset="0"/>
                <a:cs typeface="Arial" pitchFamily="34" charset="0"/>
              </a:rPr>
              <a:t>&gt;. Acesso em: 14 jun.2014.</a:t>
            </a:r>
          </a:p>
          <a:p>
            <a:pPr>
              <a:buNone/>
            </a:pPr>
            <a:endParaRPr lang="pt-BR" sz="1200" dirty="0" smtClean="0">
              <a:latin typeface="Arial" pitchFamily="34" charset="0"/>
              <a:cs typeface="Arial" pitchFamily="34" charset="0"/>
            </a:endParaRPr>
          </a:p>
          <a:p>
            <a:r>
              <a:rPr lang="pt-BR" sz="1200" dirty="0" smtClean="0">
                <a:latin typeface="Arial" pitchFamily="34" charset="0"/>
                <a:cs typeface="Arial" pitchFamily="34" charset="0"/>
              </a:rPr>
              <a:t>CALDEIRA, Mateus Soares. </a:t>
            </a:r>
            <a:r>
              <a:rPr lang="pt-BR" sz="1200" b="1" dirty="0" smtClean="0">
                <a:latin typeface="Arial" pitchFamily="34" charset="0"/>
                <a:cs typeface="Arial" pitchFamily="34" charset="0"/>
              </a:rPr>
              <a:t>A influência da marca no comportamento de compra do consumidor de cerveja</a:t>
            </a:r>
            <a:r>
              <a:rPr lang="pt-BR" sz="1200" dirty="0" smtClean="0">
                <a:latin typeface="Arial" pitchFamily="34" charset="0"/>
                <a:cs typeface="Arial" pitchFamily="34" charset="0"/>
              </a:rPr>
              <a:t>: um estudo no centro de distribuição direta da AMBEV de Florianópolis. Disponível em: &lt;</a:t>
            </a:r>
            <a:r>
              <a:rPr lang="pt-BR" sz="1200" dirty="0" smtClean="0">
                <a:latin typeface="Arial" pitchFamily="34" charset="0"/>
                <a:cs typeface="Arial" pitchFamily="34" charset="0"/>
                <a:hlinkClick r:id="rId4"/>
              </a:rPr>
              <a:t>http://tcc.bu.ufsc.br/Adm295216</a:t>
            </a:r>
            <a:r>
              <a:rPr lang="pt-BR" sz="1200" dirty="0" smtClean="0">
                <a:latin typeface="Arial" pitchFamily="34" charset="0"/>
                <a:cs typeface="Arial" pitchFamily="34" charset="0"/>
              </a:rPr>
              <a:t>&gt; Acesso em 14 de junho de 2014.</a:t>
            </a:r>
          </a:p>
          <a:p>
            <a:pPr>
              <a:buNone/>
            </a:pPr>
            <a:endParaRPr lang="pt-BR" sz="1200" dirty="0" smtClean="0">
              <a:latin typeface="Arial" pitchFamily="34" charset="0"/>
              <a:cs typeface="Arial" pitchFamily="34" charset="0"/>
            </a:endParaRPr>
          </a:p>
          <a:p>
            <a:r>
              <a:rPr lang="pt-BR" sz="1200" dirty="0" smtClean="0">
                <a:latin typeface="Arial" pitchFamily="34" charset="0"/>
                <a:cs typeface="Arial" pitchFamily="34" charset="0"/>
              </a:rPr>
              <a:t>FARIAS, Juliana Maria Peres. SOUZA, Ana Rita Cruz de. NICOLUCI, Tânia Cristina. </a:t>
            </a:r>
            <a:r>
              <a:rPr lang="pt-BR" sz="1200" b="1" dirty="0" smtClean="0">
                <a:latin typeface="Arial" pitchFamily="34" charset="0"/>
                <a:cs typeface="Arial" pitchFamily="34" charset="0"/>
              </a:rPr>
              <a:t>Principais fatores que influenciam os consumidores universitários a frequentarem bares noturnos na cidade de Presidente Prudente.</a:t>
            </a:r>
            <a:r>
              <a:rPr lang="pt-BR" sz="1200" dirty="0" smtClean="0">
                <a:latin typeface="Arial" pitchFamily="34" charset="0"/>
                <a:cs typeface="Arial" pitchFamily="34" charset="0"/>
              </a:rPr>
              <a:t> 28 de novembro de 2005. Disponível em: &lt;</a:t>
            </a:r>
            <a:r>
              <a:rPr lang="pt-BR" sz="1200" dirty="0" smtClean="0">
                <a:latin typeface="Arial" pitchFamily="34" charset="0"/>
                <a:cs typeface="Arial" pitchFamily="34" charset="0"/>
                <a:hlinkClick r:id="rId5"/>
              </a:rPr>
              <a:t>http://intertemas.unitoledo.br/revista/index.</a:t>
            </a:r>
            <a:r>
              <a:rPr lang="pt-BR" sz="1200" dirty="0" err="1" smtClean="0">
                <a:latin typeface="Arial" pitchFamily="34" charset="0"/>
                <a:cs typeface="Arial" pitchFamily="34" charset="0"/>
                <a:hlinkClick r:id="rId5"/>
              </a:rPr>
              <a:t>php</a:t>
            </a:r>
            <a:r>
              <a:rPr lang="pt-BR" sz="1200" dirty="0" smtClean="0">
                <a:latin typeface="Arial" pitchFamily="34" charset="0"/>
                <a:cs typeface="Arial" pitchFamily="34" charset="0"/>
                <a:hlinkClick r:id="rId5"/>
              </a:rPr>
              <a:t>/</a:t>
            </a:r>
            <a:r>
              <a:rPr lang="pt-BR" sz="1200" dirty="0" err="1" smtClean="0">
                <a:latin typeface="Arial" pitchFamily="34" charset="0"/>
                <a:cs typeface="Arial" pitchFamily="34" charset="0"/>
                <a:hlinkClick r:id="rId5"/>
              </a:rPr>
              <a:t>Juridica</a:t>
            </a:r>
            <a:r>
              <a:rPr lang="pt-BR" sz="1200" dirty="0" smtClean="0">
                <a:latin typeface="Arial" pitchFamily="34" charset="0"/>
                <a:cs typeface="Arial" pitchFamily="34" charset="0"/>
                <a:hlinkClick r:id="rId5"/>
              </a:rPr>
              <a:t>/</a:t>
            </a:r>
            <a:r>
              <a:rPr lang="pt-BR" sz="1200" dirty="0" err="1" smtClean="0">
                <a:latin typeface="Arial" pitchFamily="34" charset="0"/>
                <a:cs typeface="Arial" pitchFamily="34" charset="0"/>
                <a:hlinkClick r:id="rId5"/>
              </a:rPr>
              <a:t>article</a:t>
            </a:r>
            <a:r>
              <a:rPr lang="pt-BR" sz="1200" dirty="0" smtClean="0">
                <a:latin typeface="Arial" pitchFamily="34" charset="0"/>
                <a:cs typeface="Arial" pitchFamily="34" charset="0"/>
                <a:hlinkClick r:id="rId5"/>
              </a:rPr>
              <a:t>/</a:t>
            </a:r>
            <a:r>
              <a:rPr lang="pt-BR" sz="1200" dirty="0" err="1" smtClean="0">
                <a:latin typeface="Arial" pitchFamily="34" charset="0"/>
                <a:cs typeface="Arial" pitchFamily="34" charset="0"/>
                <a:hlinkClick r:id="rId5"/>
              </a:rPr>
              <a:t>viewFile</a:t>
            </a:r>
            <a:r>
              <a:rPr lang="pt-BR" sz="1200" dirty="0" smtClean="0">
                <a:latin typeface="Arial" pitchFamily="34" charset="0"/>
                <a:cs typeface="Arial" pitchFamily="34" charset="0"/>
                <a:hlinkClick r:id="rId5"/>
              </a:rPr>
              <a:t>/367/361</a:t>
            </a:r>
            <a:r>
              <a:rPr lang="pt-BR" sz="1200" dirty="0" smtClean="0">
                <a:latin typeface="Arial" pitchFamily="34" charset="0"/>
                <a:cs typeface="Arial" pitchFamily="34" charset="0"/>
              </a:rPr>
              <a:t>&gt;. Aceso em 15 de junho de 2014. </a:t>
            </a:r>
          </a:p>
          <a:p>
            <a:endParaRPr lang="pt-BR" sz="2500" dirty="0">
              <a:solidFill>
                <a:schemeClr val="accent1">
                  <a:lumMod val="50000"/>
                </a:schemeClr>
              </a:solidFill>
              <a:latin typeface="Arial" pitchFamily="34" charset="0"/>
              <a:cs typeface="Arial" pitchFamily="34" charset="0"/>
            </a:endParaRPr>
          </a:p>
        </p:txBody>
      </p:sp>
      <p:sp>
        <p:nvSpPr>
          <p:cNvPr id="3" name="Título 2"/>
          <p:cNvSpPr>
            <a:spLocks noGrp="1"/>
          </p:cNvSpPr>
          <p:nvPr>
            <p:ph type="title"/>
          </p:nvPr>
        </p:nvSpPr>
        <p:spPr>
          <a:xfrm>
            <a:off x="611560" y="548680"/>
            <a:ext cx="7756263" cy="1054250"/>
          </a:xfrm>
        </p:spPr>
        <p:txBody>
          <a:bodyPr/>
          <a:lstStyle/>
          <a:p>
            <a:r>
              <a:rPr lang="pt-BR" sz="3600" b="1" dirty="0" smtClean="0">
                <a:latin typeface="Arial" pitchFamily="34" charset="0"/>
                <a:cs typeface="Arial" pitchFamily="34" charset="0"/>
              </a:rPr>
              <a:t>REFERÊNCIAS</a:t>
            </a:r>
            <a:endParaRPr lang="pt-BR" sz="3600" dirty="0">
              <a:latin typeface="Arial" pitchFamily="34" charset="0"/>
              <a:cs typeface="Arial" pitchFamily="34" charset="0"/>
            </a:endParaRPr>
          </a:p>
        </p:txBody>
      </p:sp>
    </p:spTree>
    <p:extLst>
      <p:ext uri="{BB962C8B-B14F-4D97-AF65-F5344CB8AC3E}">
        <p14:creationId xmlns:p14="http://schemas.microsoft.com/office/powerpoint/2010/main" val="3105114191"/>
      </p:ext>
    </p:extLst>
  </p:cSld>
  <p:clrMapOvr>
    <a:masterClrMapping/>
  </p:clrMapOvr>
  <p:transition spd="med">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251520" y="2060848"/>
            <a:ext cx="8640960" cy="4608511"/>
          </a:xfrm>
        </p:spPr>
        <p:txBody>
          <a:bodyPr>
            <a:normAutofit fontScale="85000" lnSpcReduction="20000"/>
          </a:bodyPr>
          <a:lstStyle/>
          <a:p>
            <a:pPr algn="just"/>
            <a:r>
              <a:rPr lang="pt-BR" sz="2500" dirty="0" smtClean="0">
                <a:latin typeface="Arial" pitchFamily="34" charset="0"/>
                <a:cs typeface="Arial" pitchFamily="34" charset="0"/>
              </a:rPr>
              <a:t>O grande desafio para as empresas está em </a:t>
            </a:r>
            <a:r>
              <a:rPr lang="pt-BR" sz="2500" dirty="0" smtClean="0">
                <a:solidFill>
                  <a:schemeClr val="tx1"/>
                </a:solidFill>
                <a:latin typeface="Arial" pitchFamily="34" charset="0"/>
                <a:cs typeface="Arial" pitchFamily="34" charset="0"/>
              </a:rPr>
              <a:t>manterem-se</a:t>
            </a:r>
            <a:r>
              <a:rPr lang="pt-BR" sz="2500" dirty="0" smtClean="0">
                <a:solidFill>
                  <a:srgbClr val="FF0000"/>
                </a:solidFill>
                <a:latin typeface="Arial" pitchFamily="34" charset="0"/>
                <a:cs typeface="Arial" pitchFamily="34" charset="0"/>
              </a:rPr>
              <a:t> </a:t>
            </a:r>
            <a:r>
              <a:rPr lang="pt-BR" sz="2500" dirty="0" smtClean="0">
                <a:latin typeface="Arial" pitchFamily="34" charset="0"/>
                <a:cs typeface="Arial" pitchFamily="34" charset="0"/>
              </a:rPr>
              <a:t>atualizadas, possuírem competências e obterem novas técnicas gerenciais para lidar com o excesso de informação em um curto intervalo de tempo;</a:t>
            </a:r>
          </a:p>
          <a:p>
            <a:pPr algn="just">
              <a:buNone/>
            </a:pPr>
            <a:endParaRPr lang="pt-BR" sz="2500" dirty="0" smtClean="0">
              <a:solidFill>
                <a:schemeClr val="accent1">
                  <a:lumMod val="50000"/>
                </a:schemeClr>
              </a:solidFill>
              <a:latin typeface="Arial" pitchFamily="34" charset="0"/>
              <a:cs typeface="Arial" pitchFamily="34" charset="0"/>
            </a:endParaRPr>
          </a:p>
          <a:p>
            <a:pPr algn="just"/>
            <a:r>
              <a:rPr lang="pt-BR" sz="2500" dirty="0">
                <a:latin typeface="Arial" pitchFamily="34" charset="0"/>
                <a:cs typeface="Arial" pitchFamily="34" charset="0"/>
              </a:rPr>
              <a:t>A</a:t>
            </a:r>
            <a:r>
              <a:rPr lang="pt-BR" sz="2500" dirty="0" smtClean="0">
                <a:latin typeface="Arial" pitchFamily="34" charset="0"/>
                <a:cs typeface="Arial" pitchFamily="34" charset="0"/>
              </a:rPr>
              <a:t>valiam-se cada vez mais a importância da utilização de estratégias gerenciais que possibilitem um considerável aumento da produtividade, diminuição dos custos, melhorias na qualidade nos serviços executados e, consequentemente, uma redução significativa da insatisfação da clientela;</a:t>
            </a:r>
          </a:p>
          <a:p>
            <a:pPr algn="just"/>
            <a:endParaRPr lang="pt-BR" sz="2500" dirty="0" smtClean="0">
              <a:solidFill>
                <a:schemeClr val="accent1">
                  <a:lumMod val="50000"/>
                </a:schemeClr>
              </a:solidFill>
              <a:latin typeface="Arial" pitchFamily="34" charset="0"/>
              <a:cs typeface="Arial" pitchFamily="34" charset="0"/>
            </a:endParaRPr>
          </a:p>
          <a:p>
            <a:pPr algn="just"/>
            <a:r>
              <a:rPr lang="pt-BR" sz="2500" dirty="0" smtClean="0">
                <a:latin typeface="Arial" pitchFamily="34" charset="0"/>
                <a:cs typeface="Arial" pitchFamily="34" charset="0"/>
              </a:rPr>
              <a:t>O grau de relevância do estudo está na capacidade de realizar uma investigação que permita focalizar aspectos gerais e setoriais que permitem identificar de que forma é gerenciado o marketing da empresa e quais diferenciais são percebidos pelos clientes.</a:t>
            </a:r>
            <a:endParaRPr lang="pt-BR" sz="2500" dirty="0">
              <a:latin typeface="Arial" pitchFamily="34" charset="0"/>
              <a:cs typeface="Arial" pitchFamily="34" charset="0"/>
            </a:endParaRPr>
          </a:p>
        </p:txBody>
      </p:sp>
      <p:sp>
        <p:nvSpPr>
          <p:cNvPr id="3" name="Título 2"/>
          <p:cNvSpPr>
            <a:spLocks noGrp="1"/>
          </p:cNvSpPr>
          <p:nvPr>
            <p:ph type="title"/>
          </p:nvPr>
        </p:nvSpPr>
        <p:spPr/>
        <p:txBody>
          <a:bodyPr/>
          <a:lstStyle/>
          <a:p>
            <a:r>
              <a:rPr lang="pt-BR" sz="4400" b="1" dirty="0" smtClean="0">
                <a:latin typeface="Arial" pitchFamily="34" charset="0"/>
                <a:cs typeface="Arial" pitchFamily="34" charset="0"/>
              </a:rPr>
              <a:t>1 INTRODUÇÃO</a:t>
            </a:r>
            <a:endParaRPr lang="pt-BR" sz="4400" b="1" dirty="0">
              <a:latin typeface="Arial" pitchFamily="34" charset="0"/>
              <a:cs typeface="Arial" pitchFamily="34" charset="0"/>
            </a:endParaRPr>
          </a:p>
        </p:txBody>
      </p:sp>
    </p:spTree>
    <p:extLst>
      <p:ext uri="{BB962C8B-B14F-4D97-AF65-F5344CB8AC3E}">
        <p14:creationId xmlns:p14="http://schemas.microsoft.com/office/powerpoint/2010/main" val="3869677923"/>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 calcmode="lin" valueType="num">
                                      <p:cBhvr additive="base">
                                        <p:cTn id="14"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 calcmode="lin" valueType="num">
                                      <p:cBhvr additive="base">
                                        <p:cTn id="20"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2">
                                            <p:txEl>
                                              <p:pRg st="4" end="4"/>
                                            </p:txEl>
                                          </p:spTgt>
                                        </p:tgtEl>
                                        <p:attrNameLst>
                                          <p:attrName>style.visibility</p:attrName>
                                        </p:attrNameLst>
                                      </p:cBhvr>
                                      <p:to>
                                        <p:strVal val="visible"/>
                                      </p:to>
                                    </p:set>
                                    <p:anim calcmode="lin" valueType="num">
                                      <p:cBhvr additive="base">
                                        <p:cTn id="26"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699247" y="2060848"/>
            <a:ext cx="7745505" cy="4680519"/>
          </a:xfrm>
        </p:spPr>
        <p:txBody>
          <a:bodyPr>
            <a:normAutofit/>
          </a:bodyPr>
          <a:lstStyle/>
          <a:p>
            <a:r>
              <a:rPr lang="pt-BR" sz="1200" dirty="0">
                <a:latin typeface="Arial" pitchFamily="34" charset="0"/>
                <a:cs typeface="Arial" pitchFamily="34" charset="0"/>
              </a:rPr>
              <a:t>FONSECA, Sônia Cristina. TORRES, Simone Pádua. </a:t>
            </a:r>
            <a:r>
              <a:rPr lang="pt-BR" sz="1200" b="1" dirty="0">
                <a:latin typeface="Arial" pitchFamily="34" charset="0"/>
                <a:cs typeface="Arial" pitchFamily="34" charset="0"/>
              </a:rPr>
              <a:t>Marketing de relacionamento</a:t>
            </a:r>
            <a:r>
              <a:rPr lang="pt-BR" sz="1200" dirty="0">
                <a:latin typeface="Arial" pitchFamily="34" charset="0"/>
                <a:cs typeface="Arial" pitchFamily="34" charset="0"/>
              </a:rPr>
              <a:t>: a satisfação e fidelização do cliente. Disponível em: &lt;</a:t>
            </a:r>
            <a:r>
              <a:rPr lang="pt-BR" sz="1200" dirty="0">
                <a:latin typeface="Arial" pitchFamily="34" charset="0"/>
                <a:cs typeface="Arial" pitchFamily="34" charset="0"/>
                <a:hlinkClick r:id="rId2"/>
              </a:rPr>
              <a:t>http://www.iptan.edu.br/publicacoes/anuario_prodcientifica/arquivos/revista1/artigos/Artigo_Simone_Sonia.pdf</a:t>
            </a:r>
            <a:r>
              <a:rPr lang="pt-BR" sz="1200" dirty="0">
                <a:latin typeface="Arial" pitchFamily="34" charset="0"/>
                <a:cs typeface="Arial" pitchFamily="34" charset="0"/>
              </a:rPr>
              <a:t>&gt;. Acesso em 14 de junho de 2014</a:t>
            </a:r>
            <a:r>
              <a:rPr lang="pt-BR" sz="1200" dirty="0" smtClean="0">
                <a:latin typeface="Arial" pitchFamily="34" charset="0"/>
                <a:cs typeface="Arial" pitchFamily="34" charset="0"/>
              </a:rPr>
              <a:t>.</a:t>
            </a:r>
          </a:p>
          <a:p>
            <a:pPr marL="0" indent="0">
              <a:buNone/>
            </a:pPr>
            <a:endParaRPr lang="pt-BR" sz="1200" dirty="0">
              <a:latin typeface="Arial" pitchFamily="34" charset="0"/>
              <a:cs typeface="Arial" pitchFamily="34" charset="0"/>
            </a:endParaRPr>
          </a:p>
          <a:p>
            <a:r>
              <a:rPr lang="pt-BR" sz="1200" dirty="0">
                <a:latin typeface="Arial" pitchFamily="34" charset="0"/>
                <a:cs typeface="Arial" pitchFamily="34" charset="0"/>
              </a:rPr>
              <a:t>JACOB, Diego Alves. </a:t>
            </a:r>
            <a:r>
              <a:rPr lang="pt-BR" sz="1200" b="1" dirty="0">
                <a:latin typeface="Arial" pitchFamily="34" charset="0"/>
                <a:cs typeface="Arial" pitchFamily="34" charset="0"/>
              </a:rPr>
              <a:t>O que é diferencial competitivo?. </a:t>
            </a:r>
            <a:r>
              <a:rPr lang="pt-BR" sz="1200" dirty="0">
                <a:latin typeface="Arial" pitchFamily="34" charset="0"/>
                <a:cs typeface="Arial" pitchFamily="34" charset="0"/>
              </a:rPr>
              <a:t>28 de outubro de 2011. Disponível em: &lt;</a:t>
            </a:r>
            <a:r>
              <a:rPr lang="pt-BR" sz="1200" dirty="0">
                <a:latin typeface="Arial" pitchFamily="34" charset="0"/>
                <a:cs typeface="Arial" pitchFamily="34" charset="0"/>
                <a:hlinkClick r:id="rId3"/>
              </a:rPr>
              <a:t>http://www.administradores.com.br/artigos/marketing/o-que-e-diferencial-competitivo/59366/</a:t>
            </a:r>
            <a:r>
              <a:rPr lang="pt-BR" sz="1200" dirty="0">
                <a:latin typeface="Arial" pitchFamily="34" charset="0"/>
                <a:cs typeface="Arial" pitchFamily="34" charset="0"/>
              </a:rPr>
              <a:t>&gt;. Acesso em 15 de junho de 2014</a:t>
            </a:r>
            <a:r>
              <a:rPr lang="pt-BR" sz="1200" dirty="0" smtClean="0">
                <a:latin typeface="Arial" pitchFamily="34" charset="0"/>
                <a:cs typeface="Arial" pitchFamily="34" charset="0"/>
              </a:rPr>
              <a:t>.</a:t>
            </a:r>
          </a:p>
          <a:p>
            <a:pPr marL="0" indent="0">
              <a:buNone/>
            </a:pPr>
            <a:endParaRPr lang="pt-BR" sz="1200" dirty="0">
              <a:latin typeface="Arial" pitchFamily="34" charset="0"/>
              <a:cs typeface="Arial" pitchFamily="34" charset="0"/>
            </a:endParaRPr>
          </a:p>
          <a:p>
            <a:r>
              <a:rPr lang="pt-BR" sz="1200" dirty="0">
                <a:latin typeface="Arial" pitchFamily="34" charset="0"/>
                <a:cs typeface="Arial" pitchFamily="34" charset="0"/>
              </a:rPr>
              <a:t>KHENAYFIS, Sandra </a:t>
            </a:r>
            <a:r>
              <a:rPr lang="pt-BR" sz="1200" dirty="0" err="1">
                <a:latin typeface="Arial" pitchFamily="34" charset="0"/>
                <a:cs typeface="Arial" pitchFamily="34" charset="0"/>
              </a:rPr>
              <a:t>Amoyr</a:t>
            </a:r>
            <a:r>
              <a:rPr lang="pt-BR" sz="1200" dirty="0">
                <a:latin typeface="Arial" pitchFamily="34" charset="0"/>
                <a:cs typeface="Arial" pitchFamily="34" charset="0"/>
              </a:rPr>
              <a:t>. </a:t>
            </a:r>
            <a:r>
              <a:rPr lang="pt-BR" sz="1200" b="1" dirty="0">
                <a:latin typeface="Arial" pitchFamily="34" charset="0"/>
                <a:cs typeface="Arial" pitchFamily="34" charset="0"/>
              </a:rPr>
              <a:t>A influência da qualidade do atendimento na decisão de compra</a:t>
            </a:r>
            <a:r>
              <a:rPr lang="pt-BR" sz="1200" dirty="0">
                <a:latin typeface="Arial" pitchFamily="34" charset="0"/>
                <a:cs typeface="Arial" pitchFamily="34" charset="0"/>
              </a:rPr>
              <a:t>. 31 de agosto de 2010. Disponível em</a:t>
            </a:r>
            <a:r>
              <a:rPr lang="pt-BR" sz="1200" dirty="0" smtClean="0">
                <a:latin typeface="Arial" pitchFamily="34" charset="0"/>
                <a:cs typeface="Arial" pitchFamily="34" charset="0"/>
              </a:rPr>
              <a:t>: &lt;</a:t>
            </a:r>
            <a:r>
              <a:rPr lang="pt-BR" sz="1200" dirty="0" smtClean="0">
                <a:latin typeface="Arial" pitchFamily="34" charset="0"/>
                <a:cs typeface="Arial" pitchFamily="34" charset="0"/>
                <a:hlinkClick r:id="rId4"/>
              </a:rPr>
              <a:t>http</a:t>
            </a:r>
            <a:r>
              <a:rPr lang="pt-BR" sz="1200" dirty="0">
                <a:latin typeface="Arial" pitchFamily="34" charset="0"/>
                <a:cs typeface="Arial" pitchFamily="34" charset="0"/>
                <a:hlinkClick r:id="rId4"/>
              </a:rPr>
              <a:t>://bibliotecadigital.fgv.br/dspace/bitstream/handle/10438/7827/SANDRA%20AMOYR.pdf?sequence=1</a:t>
            </a:r>
            <a:r>
              <a:rPr lang="pt-BR" sz="1200" dirty="0">
                <a:latin typeface="Arial" pitchFamily="34" charset="0"/>
                <a:cs typeface="Arial" pitchFamily="34" charset="0"/>
              </a:rPr>
              <a:t>&gt;. Acesso em 15 de junho de </a:t>
            </a:r>
            <a:r>
              <a:rPr lang="pt-BR" sz="1200" dirty="0" smtClean="0">
                <a:latin typeface="Arial" pitchFamily="34" charset="0"/>
                <a:cs typeface="Arial" pitchFamily="34" charset="0"/>
              </a:rPr>
              <a:t>2014.</a:t>
            </a:r>
          </a:p>
          <a:p>
            <a:pPr marL="0" indent="0">
              <a:buNone/>
            </a:pPr>
            <a:endParaRPr lang="pt-BR" sz="1200" dirty="0">
              <a:latin typeface="Arial" pitchFamily="34" charset="0"/>
              <a:cs typeface="Arial" pitchFamily="34" charset="0"/>
            </a:endParaRPr>
          </a:p>
          <a:p>
            <a:r>
              <a:rPr lang="pt-BR" sz="1200" dirty="0">
                <a:latin typeface="Arial" pitchFamily="34" charset="0"/>
                <a:cs typeface="Arial" pitchFamily="34" charset="0"/>
              </a:rPr>
              <a:t>KOTLER, Philip. </a:t>
            </a:r>
            <a:r>
              <a:rPr lang="pt-BR" sz="1200" b="1" dirty="0">
                <a:latin typeface="Arial" pitchFamily="34" charset="0"/>
                <a:cs typeface="Arial" pitchFamily="34" charset="0"/>
              </a:rPr>
              <a:t>Marketing 3.0</a:t>
            </a:r>
            <a:r>
              <a:rPr lang="pt-BR" sz="1200" dirty="0">
                <a:latin typeface="Arial" pitchFamily="34" charset="0"/>
                <a:cs typeface="Arial" pitchFamily="34" charset="0"/>
              </a:rPr>
              <a:t>: As forças que estão definindo o novo marketing centrado no ser humano. Rio de Janeiro: </a:t>
            </a:r>
            <a:r>
              <a:rPr lang="pt-BR" sz="1200" dirty="0" err="1">
                <a:latin typeface="Arial" pitchFamily="34" charset="0"/>
                <a:cs typeface="Arial" pitchFamily="34" charset="0"/>
              </a:rPr>
              <a:t>Elsevier</a:t>
            </a:r>
            <a:r>
              <a:rPr lang="pt-BR" sz="1200" dirty="0">
                <a:latin typeface="Arial" pitchFamily="34" charset="0"/>
                <a:cs typeface="Arial" pitchFamily="34" charset="0"/>
              </a:rPr>
              <a:t>, 2010</a:t>
            </a:r>
            <a:r>
              <a:rPr lang="pt-BR" sz="1200" dirty="0" smtClean="0">
                <a:latin typeface="Arial" pitchFamily="34" charset="0"/>
                <a:cs typeface="Arial" pitchFamily="34" charset="0"/>
              </a:rPr>
              <a:t>.</a:t>
            </a:r>
          </a:p>
          <a:p>
            <a:pPr marL="0" indent="0">
              <a:buNone/>
            </a:pPr>
            <a:endParaRPr lang="pt-BR" sz="1200" dirty="0">
              <a:latin typeface="Arial" pitchFamily="34" charset="0"/>
              <a:cs typeface="Arial" pitchFamily="34" charset="0"/>
            </a:endParaRPr>
          </a:p>
          <a:p>
            <a:r>
              <a:rPr lang="en-US" sz="1200" dirty="0">
                <a:latin typeface="Arial" pitchFamily="34" charset="0"/>
                <a:cs typeface="Arial" pitchFamily="34" charset="0"/>
              </a:rPr>
              <a:t>_______, Philip. ARMSTRONG. Gary </a:t>
            </a:r>
            <a:r>
              <a:rPr lang="en-US" sz="1200" b="1" dirty="0" err="1">
                <a:latin typeface="Arial" pitchFamily="34" charset="0"/>
                <a:cs typeface="Arial" pitchFamily="34" charset="0"/>
              </a:rPr>
              <a:t>Princípios</a:t>
            </a:r>
            <a:r>
              <a:rPr lang="en-US" sz="1200" b="1" dirty="0">
                <a:latin typeface="Arial" pitchFamily="34" charset="0"/>
                <a:cs typeface="Arial" pitchFamily="34" charset="0"/>
              </a:rPr>
              <a:t> de Marketing</a:t>
            </a:r>
            <a:r>
              <a:rPr lang="en-US" sz="1200" dirty="0">
                <a:latin typeface="Arial" pitchFamily="34" charset="0"/>
                <a:cs typeface="Arial" pitchFamily="34" charset="0"/>
              </a:rPr>
              <a:t>. </a:t>
            </a:r>
            <a:r>
              <a:rPr lang="pt-BR" sz="1200" dirty="0">
                <a:latin typeface="Arial" pitchFamily="34" charset="0"/>
                <a:cs typeface="Arial" pitchFamily="34" charset="0"/>
              </a:rPr>
              <a:t>Traduzido por Cristina </a:t>
            </a:r>
            <a:r>
              <a:rPr lang="pt-BR" sz="1200" dirty="0" err="1">
                <a:latin typeface="Arial" pitchFamily="34" charset="0"/>
                <a:cs typeface="Arial" pitchFamily="34" charset="0"/>
              </a:rPr>
              <a:t>Yamagami</a:t>
            </a:r>
            <a:r>
              <a:rPr lang="pt-BR" sz="1200" dirty="0">
                <a:latin typeface="Arial" pitchFamily="34" charset="0"/>
                <a:cs typeface="Arial" pitchFamily="34" charset="0"/>
              </a:rPr>
              <a:t>. 12º.ed. São Paulo: Pearson Prentice Hall, 2007</a:t>
            </a:r>
            <a:r>
              <a:rPr lang="pt-BR" sz="1200" dirty="0" smtClean="0">
                <a:latin typeface="Arial" pitchFamily="34" charset="0"/>
                <a:cs typeface="Arial" pitchFamily="34" charset="0"/>
              </a:rPr>
              <a:t>.</a:t>
            </a:r>
          </a:p>
          <a:p>
            <a:endParaRPr lang="pt-BR" sz="1200" dirty="0">
              <a:latin typeface="Arial" pitchFamily="34" charset="0"/>
              <a:cs typeface="Arial" pitchFamily="34" charset="0"/>
            </a:endParaRPr>
          </a:p>
          <a:p>
            <a:r>
              <a:rPr lang="pt-BR" sz="1200" dirty="0">
                <a:latin typeface="Arial" pitchFamily="34" charset="0"/>
                <a:cs typeface="Arial" pitchFamily="34" charset="0"/>
              </a:rPr>
              <a:t>_______, Philip. KELLER. Kelvin Lane. </a:t>
            </a:r>
            <a:r>
              <a:rPr lang="pt-BR" sz="1200" b="1" dirty="0">
                <a:latin typeface="Arial" pitchFamily="34" charset="0"/>
                <a:cs typeface="Arial" pitchFamily="34" charset="0"/>
              </a:rPr>
              <a:t>Administração de Marketing</a:t>
            </a:r>
            <a:r>
              <a:rPr lang="pt-BR" sz="1200" dirty="0">
                <a:latin typeface="Arial" pitchFamily="34" charset="0"/>
                <a:cs typeface="Arial" pitchFamily="34" charset="0"/>
              </a:rPr>
              <a:t>. Traduzido por Mônica Rosenberg. 12ª.ed. São Paulo: Pearson Prentice Hall, </a:t>
            </a:r>
            <a:r>
              <a:rPr lang="pt-BR" sz="1200" dirty="0" smtClean="0">
                <a:latin typeface="Arial" pitchFamily="34" charset="0"/>
                <a:cs typeface="Arial" pitchFamily="34" charset="0"/>
              </a:rPr>
              <a:t>2006.</a:t>
            </a:r>
          </a:p>
          <a:p>
            <a:pPr marL="0" indent="0">
              <a:buNone/>
            </a:pPr>
            <a:endParaRPr lang="pt-BR" sz="1200" dirty="0">
              <a:latin typeface="Arial" pitchFamily="34" charset="0"/>
              <a:cs typeface="Arial" pitchFamily="34" charset="0"/>
            </a:endParaRPr>
          </a:p>
          <a:p>
            <a:pPr marL="0" indent="0">
              <a:buNone/>
            </a:pPr>
            <a:endParaRPr lang="pt-BR" sz="1200" dirty="0">
              <a:latin typeface="Arial" pitchFamily="34" charset="0"/>
              <a:cs typeface="Arial" pitchFamily="34" charset="0"/>
            </a:endParaRPr>
          </a:p>
          <a:p>
            <a:endParaRPr lang="pt-BR" sz="1200" dirty="0">
              <a:latin typeface="Arial" pitchFamily="34" charset="0"/>
              <a:cs typeface="Arial" pitchFamily="34" charset="0"/>
            </a:endParaRPr>
          </a:p>
        </p:txBody>
      </p:sp>
      <p:sp>
        <p:nvSpPr>
          <p:cNvPr id="3" name="Título 2"/>
          <p:cNvSpPr>
            <a:spLocks noGrp="1"/>
          </p:cNvSpPr>
          <p:nvPr>
            <p:ph type="title"/>
          </p:nvPr>
        </p:nvSpPr>
        <p:spPr/>
        <p:txBody>
          <a:bodyPr/>
          <a:lstStyle/>
          <a:p>
            <a:r>
              <a:rPr lang="pt-BR" sz="3600" b="1" dirty="0">
                <a:latin typeface="Arial" pitchFamily="34" charset="0"/>
                <a:cs typeface="Arial" pitchFamily="34" charset="0"/>
              </a:rPr>
              <a:t>REFERÊNCIAS</a:t>
            </a:r>
            <a:endParaRPr lang="pt-BR" sz="3600" dirty="0"/>
          </a:p>
        </p:txBody>
      </p:sp>
    </p:spTree>
    <p:extLst>
      <p:ext uri="{BB962C8B-B14F-4D97-AF65-F5344CB8AC3E}">
        <p14:creationId xmlns:p14="http://schemas.microsoft.com/office/powerpoint/2010/main" val="1162066784"/>
      </p:ext>
    </p:extLst>
  </p:cSld>
  <p:clrMapOvr>
    <a:masterClrMapping/>
  </p:clrMapOvr>
  <p:transition spd="med">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699247" y="2132857"/>
            <a:ext cx="7745505" cy="4536504"/>
          </a:xfrm>
        </p:spPr>
        <p:txBody>
          <a:bodyPr>
            <a:noAutofit/>
          </a:bodyPr>
          <a:lstStyle/>
          <a:p>
            <a:r>
              <a:rPr lang="pt-BR" sz="1200" dirty="0">
                <a:latin typeface="Arial" panose="020B0604020202020204" pitchFamily="34" charset="0"/>
                <a:cs typeface="Arial" panose="020B0604020202020204" pitchFamily="34" charset="0"/>
              </a:rPr>
              <a:t>LAS CASAS, Alexandre </a:t>
            </a:r>
            <a:r>
              <a:rPr lang="pt-BR" sz="1200" dirty="0" err="1">
                <a:latin typeface="Arial" panose="020B0604020202020204" pitchFamily="34" charset="0"/>
                <a:cs typeface="Arial" panose="020B0604020202020204" pitchFamily="34" charset="0"/>
              </a:rPr>
              <a:t>Luzzi</a:t>
            </a:r>
            <a:r>
              <a:rPr lang="pt-BR" sz="1200" dirty="0">
                <a:latin typeface="Arial" panose="020B0604020202020204" pitchFamily="34" charset="0"/>
                <a:cs typeface="Arial" panose="020B0604020202020204" pitchFamily="34" charset="0"/>
              </a:rPr>
              <a:t>. </a:t>
            </a:r>
            <a:r>
              <a:rPr lang="pt-BR" sz="1200" b="1" dirty="0">
                <a:latin typeface="Arial" panose="020B0604020202020204" pitchFamily="34" charset="0"/>
                <a:cs typeface="Arial" panose="020B0604020202020204" pitchFamily="34" charset="0"/>
              </a:rPr>
              <a:t>Administração de Marketing:</a:t>
            </a:r>
            <a:r>
              <a:rPr lang="pt-BR" sz="1200" dirty="0">
                <a:latin typeface="Arial" panose="020B0604020202020204" pitchFamily="34" charset="0"/>
                <a:cs typeface="Arial" panose="020B0604020202020204" pitchFamily="34" charset="0"/>
              </a:rPr>
              <a:t> conceitos, planejamentos e aplicações à brasileira. São Paulo: Atlas, 2008. </a:t>
            </a:r>
          </a:p>
          <a:p>
            <a:pPr marL="0" indent="0">
              <a:buNone/>
            </a:pPr>
            <a:endParaRPr lang="pt-BR" sz="1200" dirty="0">
              <a:latin typeface="Arial" panose="020B0604020202020204" pitchFamily="34" charset="0"/>
              <a:cs typeface="Arial" panose="020B0604020202020204" pitchFamily="34" charset="0"/>
            </a:endParaRPr>
          </a:p>
          <a:p>
            <a:r>
              <a:rPr lang="pt-BR" sz="1200" dirty="0">
                <a:latin typeface="Arial" panose="020B0604020202020204" pitchFamily="34" charset="0"/>
                <a:cs typeface="Arial" panose="020B0604020202020204" pitchFamily="34" charset="0"/>
              </a:rPr>
              <a:t>LEMOS, Daiane, </a:t>
            </a:r>
            <a:r>
              <a:rPr lang="pt-BR" sz="1200" b="1" dirty="0">
                <a:latin typeface="Arial" panose="020B0604020202020204" pitchFamily="34" charset="0"/>
                <a:cs typeface="Arial" panose="020B0604020202020204" pitchFamily="34" charset="0"/>
              </a:rPr>
              <a:t>Comportamento do Consumidor. </a:t>
            </a:r>
            <a:r>
              <a:rPr lang="pt-BR" sz="1200" dirty="0">
                <a:latin typeface="Arial" panose="020B0604020202020204" pitchFamily="34" charset="0"/>
                <a:cs typeface="Arial" panose="020B0604020202020204" pitchFamily="34" charset="0"/>
              </a:rPr>
              <a:t>15 de março de 2009. Disponível em: &lt;http://daianelemos.blogspot.com.br/&gt; Acesso em 19 de maio de 2014.</a:t>
            </a:r>
          </a:p>
          <a:p>
            <a:pPr marL="0" indent="0">
              <a:buNone/>
            </a:pPr>
            <a:r>
              <a:rPr lang="pt-BR" sz="1200" dirty="0">
                <a:latin typeface="Arial" panose="020B0604020202020204" pitchFamily="34" charset="0"/>
                <a:cs typeface="Arial" panose="020B0604020202020204" pitchFamily="34" charset="0"/>
              </a:rPr>
              <a:t> </a:t>
            </a:r>
          </a:p>
          <a:p>
            <a:r>
              <a:rPr lang="pt-BR" sz="1200" dirty="0">
                <a:latin typeface="Arial" panose="020B0604020202020204" pitchFamily="34" charset="0"/>
                <a:cs typeface="Arial" panose="020B0604020202020204" pitchFamily="34" charset="0"/>
              </a:rPr>
              <a:t>MINOR M., MOWEN, J. C. </a:t>
            </a:r>
            <a:r>
              <a:rPr lang="pt-BR" sz="1200" b="1" dirty="0">
                <a:latin typeface="Arial" panose="020B0604020202020204" pitchFamily="34" charset="0"/>
                <a:cs typeface="Arial" panose="020B0604020202020204" pitchFamily="34" charset="0"/>
              </a:rPr>
              <a:t>Comportamento do Consumidor</a:t>
            </a:r>
            <a:r>
              <a:rPr lang="pt-BR" sz="1200" dirty="0">
                <a:latin typeface="Arial" panose="020B0604020202020204" pitchFamily="34" charset="0"/>
                <a:cs typeface="Arial" panose="020B0604020202020204" pitchFamily="34" charset="0"/>
              </a:rPr>
              <a:t>. São Paulo: Prentice Hall, 2003.</a:t>
            </a:r>
          </a:p>
          <a:p>
            <a:pPr marL="0" indent="0">
              <a:buNone/>
            </a:pPr>
            <a:r>
              <a:rPr lang="pt-BR" sz="1200" dirty="0">
                <a:latin typeface="Arial" panose="020B0604020202020204" pitchFamily="34" charset="0"/>
                <a:cs typeface="Arial" panose="020B0604020202020204" pitchFamily="34" charset="0"/>
              </a:rPr>
              <a:t> </a:t>
            </a:r>
          </a:p>
          <a:p>
            <a:r>
              <a:rPr lang="en-US" sz="1200" dirty="0">
                <a:latin typeface="Arial" panose="020B0604020202020204" pitchFamily="34" charset="0"/>
                <a:cs typeface="Arial" panose="020B0604020202020204" pitchFamily="34" charset="0"/>
              </a:rPr>
              <a:t>PETER, </a:t>
            </a:r>
            <a:r>
              <a:rPr lang="en-US" sz="1200" dirty="0" err="1">
                <a:latin typeface="Arial" panose="020B0604020202020204" pitchFamily="34" charset="0"/>
                <a:cs typeface="Arial" panose="020B0604020202020204" pitchFamily="34" charset="0"/>
              </a:rPr>
              <a:t>J.Paul</a:t>
            </a:r>
            <a:r>
              <a:rPr lang="en-US" sz="1200" dirty="0">
                <a:latin typeface="Arial" panose="020B0604020202020204" pitchFamily="34" charset="0"/>
                <a:cs typeface="Arial" panose="020B0604020202020204" pitchFamily="34" charset="0"/>
              </a:rPr>
              <a:t>; OLSON, Jerry. </a:t>
            </a:r>
            <a:r>
              <a:rPr lang="pt-BR" sz="1200" b="1" dirty="0">
                <a:latin typeface="Arial" panose="020B0604020202020204" pitchFamily="34" charset="0"/>
                <a:cs typeface="Arial" panose="020B0604020202020204" pitchFamily="34" charset="0"/>
              </a:rPr>
              <a:t>Comportamento do consumidor e estratégias de marketing. </a:t>
            </a:r>
            <a:r>
              <a:rPr lang="pt-BR" sz="1200" dirty="0">
                <a:latin typeface="Arial" panose="020B0604020202020204" pitchFamily="34" charset="0"/>
                <a:cs typeface="Arial" panose="020B0604020202020204" pitchFamily="34" charset="0"/>
              </a:rPr>
              <a:t>8.ed. São Paulo: Mc </a:t>
            </a:r>
            <a:r>
              <a:rPr lang="pt-BR" sz="1200" dirty="0" err="1">
                <a:latin typeface="Arial" panose="020B0604020202020204" pitchFamily="34" charset="0"/>
                <a:cs typeface="Arial" panose="020B0604020202020204" pitchFamily="34" charset="0"/>
              </a:rPr>
              <a:t>Graw</a:t>
            </a:r>
            <a:r>
              <a:rPr lang="pt-BR" sz="1200" dirty="0">
                <a:latin typeface="Arial" panose="020B0604020202020204" pitchFamily="34" charset="0"/>
                <a:cs typeface="Arial" panose="020B0604020202020204" pitchFamily="34" charset="0"/>
              </a:rPr>
              <a:t> Hill, 2006  Disponível  em: </a:t>
            </a:r>
            <a:r>
              <a:rPr lang="pt-BR" sz="1200" u="sng" dirty="0">
                <a:latin typeface="Arial" panose="020B0604020202020204" pitchFamily="34" charset="0"/>
                <a:cs typeface="Arial" panose="020B0604020202020204" pitchFamily="34" charset="0"/>
                <a:hlinkClick r:id="rId2"/>
              </a:rPr>
              <a:t>http://books.google.com.br/books?hl=pt-BR&amp;lr=&amp;id=FQDND-nqMJgC&amp;oi=fnd&amp;pg=PR6&amp;dq=Modelos+de+comportamento+do+consumidor&amp;ots=oQv4yGmIC&amp;sig=hRzuQvi81geB3Ptf1yfIyAqXXz8#v=onepage&amp;q=Modelos%20de%20comportamento%20do%20consumidor&amp;f=false</a:t>
            </a:r>
            <a:r>
              <a:rPr lang="pt-BR" sz="1200" dirty="0">
                <a:latin typeface="Arial" panose="020B0604020202020204" pitchFamily="34" charset="0"/>
                <a:cs typeface="Arial" panose="020B0604020202020204" pitchFamily="34" charset="0"/>
              </a:rPr>
              <a:t>. Acesso em 04 de março 2014.</a:t>
            </a:r>
          </a:p>
          <a:p>
            <a:pPr marL="0" indent="0">
              <a:buNone/>
            </a:pPr>
            <a:r>
              <a:rPr lang="pt-BR" sz="1200" dirty="0">
                <a:latin typeface="Arial" panose="020B0604020202020204" pitchFamily="34" charset="0"/>
                <a:cs typeface="Arial" panose="020B0604020202020204" pitchFamily="34" charset="0"/>
              </a:rPr>
              <a:t> </a:t>
            </a:r>
          </a:p>
          <a:p>
            <a:r>
              <a:rPr lang="pt-BR" sz="1200" dirty="0">
                <a:latin typeface="Arial" panose="020B0604020202020204" pitchFamily="34" charset="0"/>
                <a:cs typeface="Arial" panose="020B0604020202020204" pitchFamily="34" charset="0"/>
              </a:rPr>
              <a:t>PIZZINATTO,  </a:t>
            </a:r>
            <a:r>
              <a:rPr lang="pt-BR" sz="1200" dirty="0" err="1">
                <a:latin typeface="Arial" panose="020B0604020202020204" pitchFamily="34" charset="0"/>
                <a:cs typeface="Arial" panose="020B0604020202020204" pitchFamily="34" charset="0"/>
              </a:rPr>
              <a:t>Nadia</a:t>
            </a:r>
            <a:r>
              <a:rPr lang="pt-BR" sz="1200" dirty="0">
                <a:latin typeface="Arial" panose="020B0604020202020204" pitchFamily="34" charset="0"/>
                <a:cs typeface="Arial" panose="020B0604020202020204" pitchFamily="34" charset="0"/>
              </a:rPr>
              <a:t> </a:t>
            </a:r>
            <a:r>
              <a:rPr lang="pt-BR" sz="1200" dirty="0" err="1">
                <a:latin typeface="Arial" panose="020B0604020202020204" pitchFamily="34" charset="0"/>
                <a:cs typeface="Arial" panose="020B0604020202020204" pitchFamily="34" charset="0"/>
              </a:rPr>
              <a:t>Kassouf</a:t>
            </a:r>
            <a:r>
              <a:rPr lang="pt-BR" sz="1200" dirty="0">
                <a:latin typeface="Arial" panose="020B0604020202020204" pitchFamily="34" charset="0"/>
                <a:cs typeface="Arial" panose="020B0604020202020204" pitchFamily="34" charset="0"/>
              </a:rPr>
              <a:t> et. al. </a:t>
            </a:r>
            <a:r>
              <a:rPr lang="pt-BR" sz="1200" b="1" dirty="0">
                <a:latin typeface="Arial" panose="020B0604020202020204" pitchFamily="34" charset="0"/>
                <a:cs typeface="Arial" panose="020B0604020202020204" pitchFamily="34" charset="0"/>
              </a:rPr>
              <a:t>Comportamento e perfil do consumidor de shopping centers como base para estratégias de Marketing</a:t>
            </a:r>
            <a:r>
              <a:rPr lang="pt-BR" sz="1200" dirty="0">
                <a:latin typeface="Arial" panose="020B0604020202020204" pitchFamily="34" charset="0"/>
                <a:cs typeface="Arial" panose="020B0604020202020204" pitchFamily="34" charset="0"/>
              </a:rPr>
              <a:t>. In: SEMINÁRIOS DE ADMINISTRAÇÃO, 13, set. 2010. Disponível em: &lt;</a:t>
            </a:r>
            <a:r>
              <a:rPr lang="pt-BR" sz="1200" u="sng" dirty="0">
                <a:latin typeface="Arial" panose="020B0604020202020204" pitchFamily="34" charset="0"/>
                <a:cs typeface="Arial" panose="020B0604020202020204" pitchFamily="34" charset="0"/>
                <a:hlinkClick r:id="rId3"/>
              </a:rPr>
              <a:t>http://www.ead.fea.usp.br/semead/13semead/resultado/trabalhosPDF/95.pdf</a:t>
            </a:r>
            <a:r>
              <a:rPr lang="pt-BR" sz="1200" u="sng" dirty="0">
                <a:latin typeface="Arial" panose="020B0604020202020204" pitchFamily="34" charset="0"/>
                <a:cs typeface="Arial" panose="020B0604020202020204" pitchFamily="34" charset="0"/>
              </a:rPr>
              <a:t>&gt;.</a:t>
            </a:r>
            <a:r>
              <a:rPr lang="pt-BR" sz="1200" dirty="0">
                <a:latin typeface="Arial" panose="020B0604020202020204" pitchFamily="34" charset="0"/>
                <a:cs typeface="Arial" panose="020B0604020202020204" pitchFamily="34" charset="0"/>
              </a:rPr>
              <a:t> Acesso em 20 de março 2014.</a:t>
            </a:r>
          </a:p>
          <a:p>
            <a:pPr marL="0" indent="0">
              <a:buNone/>
            </a:pPr>
            <a:r>
              <a:rPr lang="pt-BR" sz="1200" dirty="0">
                <a:latin typeface="Arial" panose="020B0604020202020204" pitchFamily="34" charset="0"/>
                <a:cs typeface="Arial" panose="020B0604020202020204" pitchFamily="34" charset="0"/>
              </a:rPr>
              <a:t> </a:t>
            </a:r>
          </a:p>
          <a:p>
            <a:r>
              <a:rPr lang="pt-BR" sz="1200" dirty="0">
                <a:latin typeface="Arial" panose="020B0604020202020204" pitchFamily="34" charset="0"/>
                <a:cs typeface="Arial" panose="020B0604020202020204" pitchFamily="34" charset="0"/>
              </a:rPr>
              <a:t>SALIM, Cesar Simões. Et al.</a:t>
            </a:r>
            <a:r>
              <a:rPr lang="pt-BR" sz="1200" b="1" dirty="0">
                <a:latin typeface="Arial" panose="020B0604020202020204" pitchFamily="34" charset="0"/>
                <a:cs typeface="Arial" panose="020B0604020202020204" pitchFamily="34" charset="0"/>
              </a:rPr>
              <a:t> Administração Empreendedora: </a:t>
            </a:r>
            <a:r>
              <a:rPr lang="pt-BR" sz="1200" dirty="0">
                <a:latin typeface="Arial" panose="020B0604020202020204" pitchFamily="34" charset="0"/>
                <a:cs typeface="Arial" panose="020B0604020202020204" pitchFamily="34" charset="0"/>
              </a:rPr>
              <a:t>Teoria e Prática usando Estudos de Casos</a:t>
            </a:r>
            <a:r>
              <a:rPr lang="pt-BR" sz="1200" b="1" dirty="0">
                <a:latin typeface="Arial" panose="020B0604020202020204" pitchFamily="34" charset="0"/>
                <a:cs typeface="Arial" panose="020B0604020202020204" pitchFamily="34" charset="0"/>
              </a:rPr>
              <a:t>. </a:t>
            </a:r>
            <a:r>
              <a:rPr lang="pt-BR" sz="1200" dirty="0">
                <a:latin typeface="Arial" panose="020B0604020202020204" pitchFamily="34" charset="0"/>
                <a:cs typeface="Arial" panose="020B0604020202020204" pitchFamily="34" charset="0"/>
              </a:rPr>
              <a:t>Rio de Janeiro: </a:t>
            </a:r>
            <a:r>
              <a:rPr lang="pt-BR" sz="1200" dirty="0" err="1">
                <a:latin typeface="Arial" panose="020B0604020202020204" pitchFamily="34" charset="0"/>
                <a:cs typeface="Arial" panose="020B0604020202020204" pitchFamily="34" charset="0"/>
              </a:rPr>
              <a:t>Elsevier</a:t>
            </a:r>
            <a:r>
              <a:rPr lang="pt-BR" sz="1200" dirty="0">
                <a:latin typeface="Arial" panose="020B0604020202020204" pitchFamily="34" charset="0"/>
                <a:cs typeface="Arial" panose="020B0604020202020204" pitchFamily="34" charset="0"/>
              </a:rPr>
              <a:t>, 2004.</a:t>
            </a:r>
          </a:p>
          <a:p>
            <a:endParaRPr lang="pt-BR" sz="1200" dirty="0">
              <a:latin typeface="Arial" panose="020B0604020202020204" pitchFamily="34" charset="0"/>
              <a:cs typeface="Arial" panose="020B0604020202020204" pitchFamily="34" charset="0"/>
            </a:endParaRPr>
          </a:p>
        </p:txBody>
      </p:sp>
      <p:sp>
        <p:nvSpPr>
          <p:cNvPr id="3" name="Título 2"/>
          <p:cNvSpPr>
            <a:spLocks noGrp="1"/>
          </p:cNvSpPr>
          <p:nvPr>
            <p:ph type="title"/>
          </p:nvPr>
        </p:nvSpPr>
        <p:spPr/>
        <p:txBody>
          <a:bodyPr/>
          <a:lstStyle/>
          <a:p>
            <a:r>
              <a:rPr lang="pt-BR" sz="3600" b="1" dirty="0">
                <a:latin typeface="Arial" pitchFamily="34" charset="0"/>
                <a:cs typeface="Arial" pitchFamily="34" charset="0"/>
              </a:rPr>
              <a:t>REFERÊNCIAS</a:t>
            </a:r>
            <a:endParaRPr lang="pt-BR" sz="3600" dirty="0"/>
          </a:p>
        </p:txBody>
      </p:sp>
    </p:spTree>
    <p:extLst>
      <p:ext uri="{BB962C8B-B14F-4D97-AF65-F5344CB8AC3E}">
        <p14:creationId xmlns:p14="http://schemas.microsoft.com/office/powerpoint/2010/main" val="858729197"/>
      </p:ext>
    </p:extLst>
  </p:cSld>
  <p:clrMapOvr>
    <a:masterClrMapping/>
  </p:clrMapOvr>
  <p:transition spd="med">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fontScale="85000" lnSpcReduction="20000"/>
          </a:bodyPr>
          <a:lstStyle/>
          <a:p>
            <a:r>
              <a:rPr lang="pt-BR" sz="1700" dirty="0">
                <a:latin typeface="Arial" panose="020B0604020202020204" pitchFamily="34" charset="0"/>
                <a:cs typeface="Arial" panose="020B0604020202020204" pitchFamily="34" charset="0"/>
              </a:rPr>
              <a:t>SILVA, Antônio Felipe Galvão da. Marketing em unidades de informação: revisão critica. </a:t>
            </a:r>
            <a:r>
              <a:rPr lang="pt-BR" sz="1700" b="1" dirty="0">
                <a:latin typeface="Arial" panose="020B0604020202020204" pitchFamily="34" charset="0"/>
                <a:cs typeface="Arial" panose="020B0604020202020204" pitchFamily="34" charset="0"/>
              </a:rPr>
              <a:t>Revista de Biblioteconomia de Brasília</a:t>
            </a:r>
            <a:r>
              <a:rPr lang="pt-BR" sz="1700" dirty="0">
                <a:latin typeface="Arial" panose="020B0604020202020204" pitchFamily="34" charset="0"/>
                <a:cs typeface="Arial" panose="020B0604020202020204" pitchFamily="34" charset="0"/>
              </a:rPr>
              <a:t>, Brasília: Universidade de Brasília, v.23/24, n.1, 1999/2000. Disponível em: </a:t>
            </a:r>
            <a:r>
              <a:rPr lang="pt-BR" sz="1700" u="sng" dirty="0">
                <a:latin typeface="Arial" panose="020B0604020202020204" pitchFamily="34" charset="0"/>
                <a:cs typeface="Arial" panose="020B0604020202020204" pitchFamily="34" charset="0"/>
                <a:hlinkClick r:id="rId2"/>
              </a:rPr>
              <a:t>http://www.brapci.ufpr.br/download.php?dd0=12277</a:t>
            </a:r>
            <a:r>
              <a:rPr lang="pt-BR" sz="1700" dirty="0">
                <a:latin typeface="Arial" panose="020B0604020202020204" pitchFamily="34" charset="0"/>
                <a:cs typeface="Arial" panose="020B0604020202020204" pitchFamily="34" charset="0"/>
              </a:rPr>
              <a:t>&gt; Acesso em: 12.11.2010</a:t>
            </a:r>
          </a:p>
          <a:p>
            <a:pPr marL="0" indent="0">
              <a:buNone/>
            </a:pPr>
            <a:endParaRPr lang="pt-BR" sz="1700" dirty="0">
              <a:latin typeface="Arial" panose="020B0604020202020204" pitchFamily="34" charset="0"/>
              <a:cs typeface="Arial" panose="020B0604020202020204" pitchFamily="34" charset="0"/>
            </a:endParaRPr>
          </a:p>
          <a:p>
            <a:r>
              <a:rPr lang="pt-BR" sz="1700" dirty="0">
                <a:latin typeface="Arial" panose="020B0604020202020204" pitchFamily="34" charset="0"/>
                <a:cs typeface="Arial" panose="020B0604020202020204" pitchFamily="34" charset="0"/>
              </a:rPr>
              <a:t>SILVEIRA, Amélia. Marketing em sistemas de informação: visão geral. </a:t>
            </a:r>
            <a:r>
              <a:rPr lang="pt-BR" sz="1700" b="1" dirty="0">
                <a:latin typeface="Arial" panose="020B0604020202020204" pitchFamily="34" charset="0"/>
                <a:cs typeface="Arial" panose="020B0604020202020204" pitchFamily="34" charset="0"/>
              </a:rPr>
              <a:t>Revista Ciência da Informação</a:t>
            </a:r>
            <a:r>
              <a:rPr lang="pt-BR" sz="1700" dirty="0">
                <a:latin typeface="Arial" panose="020B0604020202020204" pitchFamily="34" charset="0"/>
                <a:cs typeface="Arial" panose="020B0604020202020204" pitchFamily="34" charset="0"/>
              </a:rPr>
              <a:t>, Brasília: Universidade de Brasília, v.15, n.1, 1986. Disponível em:&lt; </a:t>
            </a:r>
            <a:r>
              <a:rPr lang="pt-BR" sz="1700" u="sng" dirty="0">
                <a:latin typeface="Arial" panose="020B0604020202020204" pitchFamily="34" charset="0"/>
                <a:cs typeface="Arial" panose="020B0604020202020204" pitchFamily="34" charset="0"/>
                <a:hlinkClick r:id="rId3"/>
              </a:rPr>
              <a:t>http://revista.ibict.br/ciinf/index.php/ciinf/article/view/1414/1037&gt;Acesso</a:t>
            </a:r>
            <a:r>
              <a:rPr lang="pt-BR" sz="1700" dirty="0">
                <a:latin typeface="Arial" panose="020B0604020202020204" pitchFamily="34" charset="0"/>
                <a:cs typeface="Arial" panose="020B0604020202020204" pitchFamily="34" charset="0"/>
              </a:rPr>
              <a:t> em: 10.11.2010</a:t>
            </a:r>
          </a:p>
          <a:p>
            <a:pPr marL="0" indent="0">
              <a:buNone/>
            </a:pPr>
            <a:endParaRPr lang="pt-BR" sz="1700" dirty="0">
              <a:latin typeface="Arial" panose="020B0604020202020204" pitchFamily="34" charset="0"/>
              <a:cs typeface="Arial" panose="020B0604020202020204" pitchFamily="34" charset="0"/>
            </a:endParaRPr>
          </a:p>
          <a:p>
            <a:r>
              <a:rPr lang="pt-BR" sz="1700" dirty="0">
                <a:latin typeface="Arial" panose="020B0604020202020204" pitchFamily="34" charset="0"/>
                <a:cs typeface="Arial" panose="020B0604020202020204" pitchFamily="34" charset="0"/>
              </a:rPr>
              <a:t>SOLOMON, M. R. </a:t>
            </a:r>
            <a:r>
              <a:rPr lang="pt-BR" sz="1700" b="1" dirty="0">
                <a:latin typeface="Arial" panose="020B0604020202020204" pitchFamily="34" charset="0"/>
                <a:cs typeface="Arial" panose="020B0604020202020204" pitchFamily="34" charset="0"/>
              </a:rPr>
              <a:t>O Comportamento do consumidor</a:t>
            </a:r>
            <a:r>
              <a:rPr lang="pt-BR" sz="1700" dirty="0">
                <a:latin typeface="Arial" panose="020B0604020202020204" pitchFamily="34" charset="0"/>
                <a:cs typeface="Arial" panose="020B0604020202020204" pitchFamily="34" charset="0"/>
              </a:rPr>
              <a:t>: comprando, possuindo e sendo. 7 ed. Porto Alegre: Artmed, 2008.</a:t>
            </a:r>
          </a:p>
          <a:p>
            <a:pPr marL="0" indent="0">
              <a:buNone/>
            </a:pPr>
            <a:endParaRPr lang="pt-BR" sz="1700" dirty="0">
              <a:latin typeface="Arial" panose="020B0604020202020204" pitchFamily="34" charset="0"/>
              <a:cs typeface="Arial" panose="020B0604020202020204" pitchFamily="34" charset="0"/>
            </a:endParaRPr>
          </a:p>
          <a:p>
            <a:r>
              <a:rPr lang="pt-BR" sz="1700" dirty="0">
                <a:latin typeface="Arial" panose="020B0604020202020204" pitchFamily="34" charset="0"/>
                <a:cs typeface="Arial" panose="020B0604020202020204" pitchFamily="34" charset="0"/>
              </a:rPr>
              <a:t>VIANA, </a:t>
            </a:r>
            <a:r>
              <a:rPr lang="pt-BR" sz="1700" dirty="0" err="1">
                <a:latin typeface="Arial" panose="020B0604020202020204" pitchFamily="34" charset="0"/>
                <a:cs typeface="Arial" panose="020B0604020202020204" pitchFamily="34" charset="0"/>
              </a:rPr>
              <a:t>Sady</a:t>
            </a:r>
            <a:r>
              <a:rPr lang="pt-BR" sz="1700" dirty="0">
                <a:latin typeface="Arial" panose="020B0604020202020204" pitchFamily="34" charset="0"/>
                <a:cs typeface="Arial" panose="020B0604020202020204" pitchFamily="34" charset="0"/>
              </a:rPr>
              <a:t>. </a:t>
            </a:r>
            <a:r>
              <a:rPr lang="pt-BR" sz="1700" b="1" dirty="0">
                <a:latin typeface="Arial" panose="020B0604020202020204" pitchFamily="34" charset="0"/>
                <a:cs typeface="Arial" panose="020B0604020202020204" pitchFamily="34" charset="0"/>
              </a:rPr>
              <a:t>O poder e a importância do Marketing nas organizações. 2010. </a:t>
            </a:r>
            <a:r>
              <a:rPr lang="pt-BR" sz="1700" dirty="0">
                <a:latin typeface="Arial" panose="020B0604020202020204" pitchFamily="34" charset="0"/>
                <a:cs typeface="Arial" panose="020B0604020202020204" pitchFamily="34" charset="0"/>
              </a:rPr>
              <a:t>Disponível em: &lt;</a:t>
            </a:r>
            <a:r>
              <a:rPr lang="pt-BR" sz="1700" u="sng" dirty="0">
                <a:latin typeface="Arial" panose="020B0604020202020204" pitchFamily="34" charset="0"/>
                <a:cs typeface="Arial" panose="020B0604020202020204" pitchFamily="34" charset="0"/>
                <a:hlinkClick r:id="rId4"/>
              </a:rPr>
              <a:t>http://empreendedorx.com.br/marketing/poder-e-importancia-do-marketing</a:t>
            </a:r>
            <a:r>
              <a:rPr lang="pt-BR" sz="1700" dirty="0">
                <a:latin typeface="Arial" panose="020B0604020202020204" pitchFamily="34" charset="0"/>
                <a:cs typeface="Arial" panose="020B0604020202020204" pitchFamily="34" charset="0"/>
              </a:rPr>
              <a:t>&gt; Acesso em 10 de junho de 2014.</a:t>
            </a:r>
          </a:p>
          <a:p>
            <a:pPr marL="0" indent="0">
              <a:buNone/>
            </a:pPr>
            <a:endParaRPr lang="pt-BR" sz="1700" dirty="0">
              <a:latin typeface="Arial" panose="020B0604020202020204" pitchFamily="34" charset="0"/>
              <a:cs typeface="Arial" panose="020B0604020202020204" pitchFamily="34" charset="0"/>
            </a:endParaRPr>
          </a:p>
          <a:p>
            <a:r>
              <a:rPr lang="pt-BR" sz="1700" dirty="0">
                <a:latin typeface="Arial" panose="020B0604020202020204" pitchFamily="34" charset="0"/>
                <a:cs typeface="Arial" panose="020B0604020202020204" pitchFamily="34" charset="0"/>
              </a:rPr>
              <a:t>ZIKMUND, William G.</a:t>
            </a:r>
            <a:r>
              <a:rPr lang="pt-BR" sz="1700" i="1" dirty="0">
                <a:latin typeface="Arial" panose="020B0604020202020204" pitchFamily="34" charset="0"/>
                <a:cs typeface="Arial" panose="020B0604020202020204" pitchFamily="34" charset="0"/>
              </a:rPr>
              <a:t> </a:t>
            </a:r>
            <a:r>
              <a:rPr lang="pt-BR" sz="1700" b="1" dirty="0">
                <a:latin typeface="Arial" panose="020B0604020202020204" pitchFamily="34" charset="0"/>
                <a:cs typeface="Arial" panose="020B0604020202020204" pitchFamily="34" charset="0"/>
              </a:rPr>
              <a:t>Princípios da Pesquisa em Marketing</a:t>
            </a:r>
            <a:r>
              <a:rPr lang="pt-BR" sz="1700" dirty="0">
                <a:latin typeface="Arial" panose="020B0604020202020204" pitchFamily="34" charset="0"/>
                <a:cs typeface="Arial" panose="020B0604020202020204" pitchFamily="34" charset="0"/>
              </a:rPr>
              <a:t>. Tradução de Cristina </a:t>
            </a:r>
            <a:r>
              <a:rPr lang="pt-BR" sz="1700" dirty="0" err="1">
                <a:latin typeface="Arial" panose="020B0604020202020204" pitchFamily="34" charset="0"/>
                <a:cs typeface="Arial" panose="020B0604020202020204" pitchFamily="34" charset="0"/>
              </a:rPr>
              <a:t>Bacellar</a:t>
            </a:r>
            <a:r>
              <a:rPr lang="pt-BR" sz="1700" dirty="0">
                <a:latin typeface="Arial" panose="020B0604020202020204" pitchFamily="34" charset="0"/>
                <a:cs typeface="Arial" panose="020B0604020202020204" pitchFamily="34" charset="0"/>
              </a:rPr>
              <a:t>. São Paulo: Pioneira Thomson Learning, 2006.</a:t>
            </a:r>
          </a:p>
          <a:p>
            <a:pPr marL="0" indent="0">
              <a:buNone/>
            </a:pPr>
            <a:endParaRPr lang="pt-BR" dirty="0"/>
          </a:p>
        </p:txBody>
      </p:sp>
      <p:sp>
        <p:nvSpPr>
          <p:cNvPr id="3" name="Título 2"/>
          <p:cNvSpPr>
            <a:spLocks noGrp="1"/>
          </p:cNvSpPr>
          <p:nvPr>
            <p:ph type="title"/>
          </p:nvPr>
        </p:nvSpPr>
        <p:spPr/>
        <p:txBody>
          <a:bodyPr/>
          <a:lstStyle/>
          <a:p>
            <a:r>
              <a:rPr lang="pt-BR" sz="3600" b="1" dirty="0">
                <a:latin typeface="Arial" pitchFamily="34" charset="0"/>
                <a:cs typeface="Arial" pitchFamily="34" charset="0"/>
              </a:rPr>
              <a:t>REFERÊNCIAS</a:t>
            </a:r>
            <a:endParaRPr lang="pt-BR" sz="3600" dirty="0"/>
          </a:p>
        </p:txBody>
      </p:sp>
    </p:spTree>
    <p:extLst>
      <p:ext uri="{BB962C8B-B14F-4D97-AF65-F5344CB8AC3E}">
        <p14:creationId xmlns:p14="http://schemas.microsoft.com/office/powerpoint/2010/main" val="993926515"/>
      </p:ext>
    </p:extLst>
  </p:cSld>
  <p:clrMapOvr>
    <a:masterClrMapping/>
  </p:clrMapOvr>
  <p:transition spd="med">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755576" y="3356992"/>
            <a:ext cx="7756263" cy="1800200"/>
          </a:xfrm>
        </p:spPr>
        <p:txBody>
          <a:bodyPr/>
          <a:lstStyle/>
          <a:p>
            <a:r>
              <a:rPr lang="pt-BR" sz="6600" b="1" dirty="0" smtClean="0">
                <a:latin typeface="Arial" pitchFamily="34" charset="0"/>
                <a:cs typeface="Arial" pitchFamily="34" charset="0"/>
              </a:rPr>
              <a:t>Obrigado!</a:t>
            </a:r>
            <a:endParaRPr lang="pt-BR" sz="6600" b="1" dirty="0">
              <a:latin typeface="Arial" pitchFamily="34" charset="0"/>
              <a:cs typeface="Arial" pitchFamily="34" charset="0"/>
            </a:endParaRPr>
          </a:p>
        </p:txBody>
      </p:sp>
    </p:spTree>
    <p:extLst>
      <p:ext uri="{BB962C8B-B14F-4D97-AF65-F5344CB8AC3E}">
        <p14:creationId xmlns:p14="http://schemas.microsoft.com/office/powerpoint/2010/main" val="3716111196"/>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1"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additive="base">
                                        <p:cTn id="14" dur="500" fill="hold"/>
                                        <p:tgtEl>
                                          <p:spTgt spid="3"/>
                                        </p:tgtEl>
                                        <p:attrNameLst>
                                          <p:attrName>ppt_x</p:attrName>
                                        </p:attrNameLst>
                                      </p:cBhvr>
                                      <p:tavLst>
                                        <p:tav tm="0">
                                          <p:val>
                                            <p:strVal val="#ppt_x"/>
                                          </p:val>
                                        </p:tav>
                                        <p:tav tm="100000">
                                          <p:val>
                                            <p:strVal val="#ppt_x"/>
                                          </p:val>
                                        </p:tav>
                                      </p:tavLst>
                                    </p:anim>
                                    <p:anim calcmode="lin" valueType="num">
                                      <p:cBhvr additive="base">
                                        <p:cTn id="15"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Conteúdo 4"/>
          <p:cNvSpPr>
            <a:spLocks noGrp="1"/>
          </p:cNvSpPr>
          <p:nvPr>
            <p:ph idx="1"/>
          </p:nvPr>
        </p:nvSpPr>
        <p:spPr>
          <a:xfrm>
            <a:off x="395537" y="2132857"/>
            <a:ext cx="8424936" cy="4464496"/>
          </a:xfrm>
        </p:spPr>
        <p:txBody>
          <a:bodyPr>
            <a:normAutofit fontScale="77500" lnSpcReduction="20000"/>
          </a:bodyPr>
          <a:lstStyle/>
          <a:p>
            <a:pPr>
              <a:lnSpc>
                <a:spcPct val="150000"/>
              </a:lnSpc>
            </a:pPr>
            <a:r>
              <a:rPr lang="pt-BR" sz="2700" dirty="0" smtClean="0">
                <a:latin typeface="Arial" pitchFamily="34" charset="0"/>
                <a:cs typeface="Arial" pitchFamily="34" charset="0"/>
              </a:rPr>
              <a:t>Avaliar os diferenciais competitivos da </a:t>
            </a:r>
            <a:r>
              <a:rPr lang="pt-BR" sz="2700" dirty="0" err="1" smtClean="0">
                <a:latin typeface="Arial" pitchFamily="34" charset="0"/>
                <a:cs typeface="Arial" pitchFamily="34" charset="0"/>
              </a:rPr>
              <a:t>Galeteria</a:t>
            </a:r>
            <a:r>
              <a:rPr lang="pt-BR" sz="2700" dirty="0" smtClean="0">
                <a:latin typeface="Arial" pitchFamily="34" charset="0"/>
                <a:cs typeface="Arial" pitchFamily="34" charset="0"/>
              </a:rPr>
              <a:t> </a:t>
            </a:r>
            <a:r>
              <a:rPr lang="pt-BR" sz="2700" dirty="0" err="1" smtClean="0">
                <a:latin typeface="Arial" pitchFamily="34" charset="0"/>
                <a:cs typeface="Arial" pitchFamily="34" charset="0"/>
              </a:rPr>
              <a:t>Frigopraia</a:t>
            </a:r>
            <a:r>
              <a:rPr lang="pt-BR" sz="2700" dirty="0" smtClean="0">
                <a:latin typeface="Arial" pitchFamily="34" charset="0"/>
                <a:cs typeface="Arial" pitchFamily="34" charset="0"/>
              </a:rPr>
              <a:t> na Chácara Brasil</a:t>
            </a:r>
          </a:p>
          <a:p>
            <a:pPr>
              <a:lnSpc>
                <a:spcPct val="150000"/>
              </a:lnSpc>
            </a:pPr>
            <a:endParaRPr lang="pt-BR" sz="2700" dirty="0" smtClean="0">
              <a:latin typeface="Arial" pitchFamily="34" charset="0"/>
              <a:cs typeface="Arial" pitchFamily="34" charset="0"/>
            </a:endParaRPr>
          </a:p>
          <a:p>
            <a:pPr>
              <a:lnSpc>
                <a:spcPct val="150000"/>
              </a:lnSpc>
            </a:pPr>
            <a:r>
              <a:rPr lang="pt-BR" sz="2700" dirty="0" smtClean="0">
                <a:latin typeface="Arial" pitchFamily="34" charset="0"/>
                <a:cs typeface="Arial" pitchFamily="34" charset="0"/>
              </a:rPr>
              <a:t>Identificar os fatores que influenciam a decisão de compra dos clientes.</a:t>
            </a:r>
          </a:p>
          <a:p>
            <a:pPr>
              <a:lnSpc>
                <a:spcPct val="150000"/>
              </a:lnSpc>
              <a:buNone/>
            </a:pPr>
            <a:endParaRPr lang="pt-BR" sz="2700" dirty="0" smtClean="0">
              <a:latin typeface="Arial" pitchFamily="34" charset="0"/>
              <a:cs typeface="Arial" pitchFamily="34" charset="0"/>
            </a:endParaRPr>
          </a:p>
          <a:p>
            <a:pPr>
              <a:lnSpc>
                <a:spcPct val="150000"/>
              </a:lnSpc>
            </a:pPr>
            <a:r>
              <a:rPr lang="pt-BR" sz="2700" dirty="0" smtClean="0">
                <a:latin typeface="Arial" pitchFamily="34" charset="0"/>
                <a:cs typeface="Arial" pitchFamily="34" charset="0"/>
              </a:rPr>
              <a:t>Descobrir os atrativos percebidos pela clientela</a:t>
            </a:r>
          </a:p>
          <a:p>
            <a:pPr>
              <a:lnSpc>
                <a:spcPct val="150000"/>
              </a:lnSpc>
              <a:buNone/>
            </a:pPr>
            <a:endParaRPr lang="pt-BR" sz="2700" dirty="0" smtClean="0">
              <a:latin typeface="Arial" pitchFamily="34" charset="0"/>
              <a:cs typeface="Arial" pitchFamily="34" charset="0"/>
            </a:endParaRPr>
          </a:p>
          <a:p>
            <a:pPr>
              <a:lnSpc>
                <a:spcPct val="150000"/>
              </a:lnSpc>
            </a:pPr>
            <a:r>
              <a:rPr lang="pt-BR" sz="2700" dirty="0" smtClean="0">
                <a:latin typeface="Arial" pitchFamily="34" charset="0"/>
                <a:cs typeface="Arial" pitchFamily="34" charset="0"/>
              </a:rPr>
              <a:t>Sugerir melhorias</a:t>
            </a:r>
          </a:p>
          <a:p>
            <a:endParaRPr lang="pt-BR" dirty="0"/>
          </a:p>
        </p:txBody>
      </p:sp>
      <p:sp>
        <p:nvSpPr>
          <p:cNvPr id="3" name="Título 2"/>
          <p:cNvSpPr>
            <a:spLocks noGrp="1"/>
          </p:cNvSpPr>
          <p:nvPr>
            <p:ph type="title"/>
          </p:nvPr>
        </p:nvSpPr>
        <p:spPr/>
        <p:txBody>
          <a:bodyPr/>
          <a:lstStyle/>
          <a:p>
            <a:r>
              <a:rPr lang="pt-BR" sz="4400" b="1" dirty="0" smtClean="0"/>
              <a:t>OBJETIVOS</a:t>
            </a:r>
            <a:endParaRPr lang="pt-BR" sz="4400" dirty="0">
              <a:latin typeface="Arial" pitchFamily="34" charset="0"/>
              <a:cs typeface="Arial" pitchFamily="34" charset="0"/>
            </a:endParaRPr>
          </a:p>
        </p:txBody>
      </p:sp>
    </p:spTree>
    <p:extLst>
      <p:ext uri="{BB962C8B-B14F-4D97-AF65-F5344CB8AC3E}">
        <p14:creationId xmlns:p14="http://schemas.microsoft.com/office/powerpoint/2010/main" val="4163082182"/>
      </p:ext>
    </p:extLst>
  </p:cSld>
  <p:clrMapOvr>
    <a:masterClrMapping/>
  </p:clrMapOvr>
  <p:transition spd="med">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251520" y="2060848"/>
            <a:ext cx="8640960" cy="4608511"/>
          </a:xfrm>
        </p:spPr>
        <p:txBody>
          <a:bodyPr>
            <a:normAutofit lnSpcReduction="10000"/>
          </a:bodyPr>
          <a:lstStyle/>
          <a:p>
            <a:pPr algn="just"/>
            <a:r>
              <a:rPr lang="pt-BR" sz="2300" dirty="0" smtClean="0">
                <a:latin typeface="Arial" pitchFamily="34" charset="0"/>
                <a:cs typeface="Arial" pitchFamily="34" charset="0"/>
              </a:rPr>
              <a:t>Pesquisa exploratória </a:t>
            </a:r>
          </a:p>
          <a:p>
            <a:pPr algn="just">
              <a:buNone/>
            </a:pPr>
            <a:endParaRPr lang="pt-BR" sz="2300" dirty="0" smtClean="0">
              <a:solidFill>
                <a:schemeClr val="accent1">
                  <a:lumMod val="50000"/>
                </a:schemeClr>
              </a:solidFill>
              <a:latin typeface="Arial" pitchFamily="34" charset="0"/>
              <a:cs typeface="Arial" pitchFamily="34" charset="0"/>
            </a:endParaRPr>
          </a:p>
          <a:p>
            <a:pPr algn="just"/>
            <a:r>
              <a:rPr lang="pt-BR" sz="2300" dirty="0" smtClean="0">
                <a:latin typeface="Arial" pitchFamily="34" charset="0"/>
                <a:cs typeface="Arial" pitchFamily="34" charset="0"/>
              </a:rPr>
              <a:t>Estudo de caso </a:t>
            </a:r>
          </a:p>
          <a:p>
            <a:pPr algn="just">
              <a:buNone/>
            </a:pPr>
            <a:endParaRPr lang="pt-BR" sz="2300" dirty="0" smtClean="0">
              <a:solidFill>
                <a:schemeClr val="accent1">
                  <a:lumMod val="50000"/>
                </a:schemeClr>
              </a:solidFill>
              <a:latin typeface="Arial" pitchFamily="34" charset="0"/>
              <a:cs typeface="Arial" pitchFamily="34" charset="0"/>
            </a:endParaRPr>
          </a:p>
          <a:p>
            <a:r>
              <a:rPr lang="pt-BR" sz="2300" dirty="0" smtClean="0">
                <a:latin typeface="Arial" pitchFamily="34" charset="0"/>
                <a:cs typeface="Arial" pitchFamily="34" charset="0"/>
              </a:rPr>
              <a:t>Universo - os clientes que consomem os produtos vendidos pela </a:t>
            </a:r>
            <a:r>
              <a:rPr lang="pt-BR" sz="2300" dirty="0" err="1" smtClean="0">
                <a:latin typeface="Arial" pitchFamily="34" charset="0"/>
                <a:cs typeface="Arial" pitchFamily="34" charset="0"/>
              </a:rPr>
              <a:t>Galeteria</a:t>
            </a:r>
            <a:r>
              <a:rPr lang="pt-BR" sz="2300" dirty="0" smtClean="0">
                <a:latin typeface="Arial" pitchFamily="34" charset="0"/>
                <a:cs typeface="Arial" pitchFamily="34" charset="0"/>
              </a:rPr>
              <a:t> </a:t>
            </a:r>
            <a:r>
              <a:rPr lang="pt-BR" sz="2300" dirty="0" err="1" smtClean="0">
                <a:latin typeface="Arial" pitchFamily="34" charset="0"/>
                <a:cs typeface="Arial" pitchFamily="34" charset="0"/>
              </a:rPr>
              <a:t>Frigopraia</a:t>
            </a:r>
            <a:r>
              <a:rPr lang="pt-BR" sz="2300" dirty="0" smtClean="0">
                <a:latin typeface="Arial" pitchFamily="34" charset="0"/>
                <a:cs typeface="Arial" pitchFamily="34" charset="0"/>
              </a:rPr>
              <a:t>. </a:t>
            </a:r>
          </a:p>
          <a:p>
            <a:endParaRPr lang="pt-BR" sz="2300" dirty="0" smtClean="0">
              <a:latin typeface="Arial" pitchFamily="34" charset="0"/>
              <a:cs typeface="Arial" pitchFamily="34" charset="0"/>
            </a:endParaRPr>
          </a:p>
          <a:p>
            <a:r>
              <a:rPr lang="pt-BR" sz="2300" dirty="0" smtClean="0">
                <a:latin typeface="Arial" pitchFamily="34" charset="0"/>
                <a:cs typeface="Arial" pitchFamily="34" charset="0"/>
              </a:rPr>
              <a:t>Amostra - 74 (setenta quatro) pessoas que apareceram de maneira aleatória. </a:t>
            </a:r>
          </a:p>
          <a:p>
            <a:pPr>
              <a:buNone/>
            </a:pPr>
            <a:endParaRPr lang="pt-BR" sz="2300" dirty="0" smtClean="0">
              <a:latin typeface="Arial" pitchFamily="34" charset="0"/>
              <a:cs typeface="Arial" pitchFamily="34" charset="0"/>
            </a:endParaRPr>
          </a:p>
          <a:p>
            <a:r>
              <a:rPr lang="pt-BR" sz="2300" dirty="0" smtClean="0">
                <a:latin typeface="Arial" pitchFamily="34" charset="0"/>
                <a:cs typeface="Arial" pitchFamily="34" charset="0"/>
              </a:rPr>
              <a:t>Coleta de dados - entrevistas pessoais com interpretação dos dados mediante análise descritiva</a:t>
            </a:r>
            <a:endParaRPr lang="pt-BR" sz="2300" dirty="0">
              <a:latin typeface="Arial" pitchFamily="34" charset="0"/>
              <a:cs typeface="Arial" pitchFamily="34" charset="0"/>
            </a:endParaRPr>
          </a:p>
        </p:txBody>
      </p:sp>
      <p:sp>
        <p:nvSpPr>
          <p:cNvPr id="3" name="Título 2"/>
          <p:cNvSpPr>
            <a:spLocks noGrp="1"/>
          </p:cNvSpPr>
          <p:nvPr>
            <p:ph type="title"/>
          </p:nvPr>
        </p:nvSpPr>
        <p:spPr/>
        <p:txBody>
          <a:bodyPr/>
          <a:lstStyle/>
          <a:p>
            <a:r>
              <a:rPr lang="pt-BR" sz="4400" b="1" dirty="0" smtClean="0">
                <a:latin typeface="Arial" pitchFamily="34" charset="0"/>
                <a:cs typeface="Arial" pitchFamily="34" charset="0"/>
              </a:rPr>
              <a:t>METODOLOGIA</a:t>
            </a:r>
            <a:endParaRPr lang="pt-BR" sz="4400" b="1" dirty="0">
              <a:latin typeface="Arial" pitchFamily="34" charset="0"/>
              <a:cs typeface="Arial" pitchFamily="34" charset="0"/>
            </a:endParaRPr>
          </a:p>
        </p:txBody>
      </p:sp>
    </p:spTree>
    <p:extLst>
      <p:ext uri="{BB962C8B-B14F-4D97-AF65-F5344CB8AC3E}">
        <p14:creationId xmlns:p14="http://schemas.microsoft.com/office/powerpoint/2010/main" val="3869677923"/>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 calcmode="lin" valueType="num">
                                      <p:cBhvr additive="base">
                                        <p:cTn id="14"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 calcmode="lin" valueType="num">
                                      <p:cBhvr additive="base">
                                        <p:cTn id="20"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2">
                                            <p:txEl>
                                              <p:pRg st="4" end="4"/>
                                            </p:txEl>
                                          </p:spTgt>
                                        </p:tgtEl>
                                        <p:attrNameLst>
                                          <p:attrName>style.visibility</p:attrName>
                                        </p:attrNameLst>
                                      </p:cBhvr>
                                      <p:to>
                                        <p:strVal val="visible"/>
                                      </p:to>
                                    </p:set>
                                    <p:anim calcmode="lin" valueType="num">
                                      <p:cBhvr additive="base">
                                        <p:cTn id="26"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anim calcmode="lin" valueType="num">
                                      <p:cBhvr additive="base">
                                        <p:cTn id="32"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2">
                                            <p:txEl>
                                              <p:pRg st="8" end="8"/>
                                            </p:txEl>
                                          </p:spTgt>
                                        </p:tgtEl>
                                        <p:attrNameLst>
                                          <p:attrName>style.visibility</p:attrName>
                                        </p:attrNameLst>
                                      </p:cBhvr>
                                      <p:to>
                                        <p:strVal val="visible"/>
                                      </p:to>
                                    </p:set>
                                    <p:anim calcmode="lin" valueType="num">
                                      <p:cBhvr additive="base">
                                        <p:cTn id="38"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251520" y="1916832"/>
            <a:ext cx="8712967" cy="4824537"/>
          </a:xfrm>
        </p:spPr>
        <p:txBody>
          <a:bodyPr>
            <a:noAutofit/>
          </a:bodyPr>
          <a:lstStyle/>
          <a:p>
            <a:pPr marL="0" indent="0">
              <a:spcBef>
                <a:spcPts val="0"/>
              </a:spcBef>
              <a:buNone/>
            </a:pPr>
            <a:endParaRPr lang="pt-BR" sz="800" dirty="0" smtClean="0">
              <a:solidFill>
                <a:schemeClr val="accent1">
                  <a:lumMod val="50000"/>
                </a:schemeClr>
              </a:solidFill>
              <a:latin typeface="Arial" pitchFamily="34" charset="0"/>
              <a:cs typeface="Arial" pitchFamily="34" charset="0"/>
            </a:endParaRPr>
          </a:p>
          <a:p>
            <a:pPr algn="ctr"/>
            <a:r>
              <a:rPr lang="pt-BR" sz="2300" b="1" dirty="0" smtClean="0">
                <a:solidFill>
                  <a:schemeClr val="accent1">
                    <a:lumMod val="50000"/>
                  </a:schemeClr>
                </a:solidFill>
                <a:latin typeface="Arial" pitchFamily="34" charset="0"/>
                <a:cs typeface="Arial" pitchFamily="34" charset="0"/>
              </a:rPr>
              <a:t>  </a:t>
            </a:r>
            <a:r>
              <a:rPr lang="pt-BR" sz="2300" b="1" dirty="0" smtClean="0">
                <a:latin typeface="Arial" pitchFamily="34" charset="0"/>
                <a:cs typeface="Arial" pitchFamily="34" charset="0"/>
              </a:rPr>
              <a:t> Conceito</a:t>
            </a:r>
            <a:endParaRPr lang="pt-BR" sz="2300" dirty="0" smtClean="0">
              <a:solidFill>
                <a:schemeClr val="accent1">
                  <a:lumMod val="50000"/>
                </a:schemeClr>
              </a:solidFill>
              <a:latin typeface="Arial" pitchFamily="34" charset="0"/>
              <a:cs typeface="Arial" pitchFamily="34" charset="0"/>
            </a:endParaRPr>
          </a:p>
          <a:p>
            <a:pPr marL="0" indent="0" algn="ctr">
              <a:spcBef>
                <a:spcPts val="0"/>
              </a:spcBef>
              <a:buNone/>
            </a:pPr>
            <a:endParaRPr lang="pt-BR" sz="2300" dirty="0" smtClean="0">
              <a:solidFill>
                <a:schemeClr val="accent1">
                  <a:lumMod val="50000"/>
                </a:schemeClr>
              </a:solidFill>
              <a:latin typeface="Arial" pitchFamily="34" charset="0"/>
              <a:cs typeface="Arial" pitchFamily="34" charset="0"/>
            </a:endParaRPr>
          </a:p>
          <a:p>
            <a:pPr algn="just">
              <a:buNone/>
            </a:pPr>
            <a:r>
              <a:rPr lang="pt-BR" sz="2300" dirty="0" smtClean="0">
                <a:latin typeface="Arial" pitchFamily="34" charset="0"/>
                <a:cs typeface="Arial" pitchFamily="34" charset="0"/>
              </a:rPr>
              <a:t>     Segundo </a:t>
            </a:r>
            <a:r>
              <a:rPr lang="pt-BR" sz="2300" dirty="0" err="1" smtClean="0">
                <a:latin typeface="Arial" pitchFamily="34" charset="0"/>
                <a:cs typeface="Arial" pitchFamily="34" charset="0"/>
              </a:rPr>
              <a:t>Kotler</a:t>
            </a:r>
            <a:r>
              <a:rPr lang="pt-BR" sz="2300" dirty="0" smtClean="0">
                <a:latin typeface="Arial" pitchFamily="34" charset="0"/>
                <a:cs typeface="Arial" pitchFamily="34" charset="0"/>
              </a:rPr>
              <a:t> (2006, p.4) “o marketing envolve a identificação das necessidades humanas e sociais. Para defini-lo de uma maneira bem simples, podemos dizer que ele ‘supre necessidades lucrativamente’”.</a:t>
            </a:r>
          </a:p>
          <a:p>
            <a:pPr marL="0" indent="0">
              <a:spcBef>
                <a:spcPts val="0"/>
              </a:spcBef>
              <a:buNone/>
            </a:pPr>
            <a:endParaRPr lang="pt-BR" sz="2300" dirty="0" smtClean="0">
              <a:solidFill>
                <a:schemeClr val="accent1">
                  <a:lumMod val="50000"/>
                </a:schemeClr>
              </a:solidFill>
              <a:latin typeface="Arial" pitchFamily="34" charset="0"/>
              <a:cs typeface="Arial" pitchFamily="34" charset="0"/>
            </a:endParaRPr>
          </a:p>
          <a:p>
            <a:pPr marL="365760" lvl="1" algn="ctr">
              <a:buFont typeface="Wingdings" pitchFamily="2" charset="2"/>
              <a:buChar char=""/>
            </a:pPr>
            <a:r>
              <a:rPr lang="pt-BR" sz="2300" b="1" dirty="0" smtClean="0">
                <a:solidFill>
                  <a:schemeClr val="accent1">
                    <a:lumMod val="50000"/>
                  </a:schemeClr>
                </a:solidFill>
                <a:latin typeface="Arial" pitchFamily="34" charset="0"/>
                <a:cs typeface="Arial" pitchFamily="34" charset="0"/>
              </a:rPr>
              <a:t>   </a:t>
            </a:r>
            <a:r>
              <a:rPr lang="pt-BR" sz="2300" b="1" dirty="0" smtClean="0">
                <a:latin typeface="Arial" pitchFamily="34" charset="0"/>
                <a:cs typeface="Arial" pitchFamily="34" charset="0"/>
              </a:rPr>
              <a:t> O composto de marketing</a:t>
            </a:r>
            <a:endParaRPr lang="pt-BR" sz="2300" dirty="0" smtClean="0">
              <a:solidFill>
                <a:schemeClr val="accent1">
                  <a:lumMod val="50000"/>
                </a:schemeClr>
              </a:solidFill>
              <a:latin typeface="Arial" pitchFamily="34" charset="0"/>
              <a:cs typeface="Arial" pitchFamily="34" charset="0"/>
            </a:endParaRPr>
          </a:p>
          <a:p>
            <a:pPr lvl="2"/>
            <a:r>
              <a:rPr lang="pt-BR" sz="2300" dirty="0" smtClean="0">
                <a:latin typeface="Arial" panose="020B0604020202020204" pitchFamily="34" charset="0"/>
                <a:cs typeface="Arial" panose="020B0604020202020204" pitchFamily="34" charset="0"/>
              </a:rPr>
              <a:t>Produto</a:t>
            </a:r>
          </a:p>
          <a:p>
            <a:pPr lvl="2"/>
            <a:r>
              <a:rPr lang="pt-BR" sz="2300" dirty="0" smtClean="0">
                <a:latin typeface="Arial" panose="020B0604020202020204" pitchFamily="34" charset="0"/>
                <a:cs typeface="Arial" panose="020B0604020202020204" pitchFamily="34" charset="0"/>
              </a:rPr>
              <a:t>Preço</a:t>
            </a:r>
          </a:p>
          <a:p>
            <a:pPr lvl="2"/>
            <a:r>
              <a:rPr lang="pt-BR" sz="2300" dirty="0" smtClean="0">
                <a:latin typeface="Arial" panose="020B0604020202020204" pitchFamily="34" charset="0"/>
                <a:cs typeface="Arial" panose="020B0604020202020204" pitchFamily="34" charset="0"/>
              </a:rPr>
              <a:t>Praça</a:t>
            </a:r>
          </a:p>
          <a:p>
            <a:pPr lvl="2"/>
            <a:r>
              <a:rPr lang="pt-BR" sz="2300" dirty="0" smtClean="0">
                <a:latin typeface="Arial" panose="020B0604020202020204" pitchFamily="34" charset="0"/>
                <a:cs typeface="Arial" panose="020B0604020202020204" pitchFamily="34" charset="0"/>
              </a:rPr>
              <a:t>Processo de comunicação </a:t>
            </a:r>
          </a:p>
          <a:p>
            <a:pPr lvl="2"/>
            <a:endParaRPr lang="pt-BR" sz="1800" dirty="0" smtClean="0"/>
          </a:p>
          <a:p>
            <a:pPr marL="0" indent="0">
              <a:buNone/>
            </a:pPr>
            <a:endParaRPr lang="pt-BR" sz="2500" dirty="0" smtClean="0">
              <a:latin typeface="Arial" pitchFamily="34" charset="0"/>
              <a:cs typeface="Arial" pitchFamily="34" charset="0"/>
            </a:endParaRPr>
          </a:p>
          <a:p>
            <a:pPr marL="0" indent="0">
              <a:buNone/>
            </a:pPr>
            <a:r>
              <a:rPr lang="pt-BR" sz="2500" b="1" dirty="0" smtClean="0">
                <a:latin typeface="Arial" pitchFamily="34" charset="0"/>
                <a:cs typeface="Arial" pitchFamily="34" charset="0"/>
              </a:rPr>
              <a:t>   </a:t>
            </a:r>
            <a:endParaRPr lang="pt-BR" sz="2500" dirty="0">
              <a:latin typeface="Arial" pitchFamily="34" charset="0"/>
              <a:cs typeface="Arial" pitchFamily="34" charset="0"/>
            </a:endParaRPr>
          </a:p>
          <a:p>
            <a:pPr marL="0" indent="0">
              <a:buNone/>
            </a:pPr>
            <a:endParaRPr lang="pt-BR" sz="2500" dirty="0">
              <a:latin typeface="Arial" pitchFamily="34" charset="0"/>
              <a:cs typeface="Arial" pitchFamily="34" charset="0"/>
            </a:endParaRPr>
          </a:p>
        </p:txBody>
      </p:sp>
      <p:sp>
        <p:nvSpPr>
          <p:cNvPr id="3" name="Título 2"/>
          <p:cNvSpPr>
            <a:spLocks noGrp="1"/>
          </p:cNvSpPr>
          <p:nvPr>
            <p:ph type="title"/>
          </p:nvPr>
        </p:nvSpPr>
        <p:spPr/>
        <p:txBody>
          <a:bodyPr/>
          <a:lstStyle/>
          <a:p>
            <a:pPr lvl="0"/>
            <a:r>
              <a:rPr lang="pt-BR" sz="4400" b="1" dirty="0" smtClean="0">
                <a:latin typeface="Arial" pitchFamily="34" charset="0"/>
                <a:cs typeface="Arial" pitchFamily="34" charset="0"/>
              </a:rPr>
              <a:t>2 MARKETING</a:t>
            </a:r>
            <a:endParaRPr lang="pt-BR" sz="4400" b="1" dirty="0">
              <a:latin typeface="Arial" pitchFamily="34" charset="0"/>
              <a:cs typeface="Arial" pitchFamily="34" charset="0"/>
            </a:endParaRPr>
          </a:p>
        </p:txBody>
      </p:sp>
    </p:spTree>
    <p:extLst>
      <p:ext uri="{BB962C8B-B14F-4D97-AF65-F5344CB8AC3E}">
        <p14:creationId xmlns:p14="http://schemas.microsoft.com/office/powerpoint/2010/main" val="2567123699"/>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1000"/>
                                        <p:tgtEl>
                                          <p:spTgt spid="2">
                                            <p:txEl>
                                              <p:pRg st="1" end="1"/>
                                            </p:txEl>
                                          </p:spTgt>
                                        </p:tgtEl>
                                      </p:cBhvr>
                                    </p:animEffect>
                                    <p:anim calcmode="lin" valueType="num">
                                      <p:cBhvr>
                                        <p:cTn id="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
                                            <p:txEl>
                                              <p:pRg st="5" end="5"/>
                                            </p:txEl>
                                          </p:spTgt>
                                        </p:tgtEl>
                                        <p:attrNameLst>
                                          <p:attrName>style.visibility</p:attrName>
                                        </p:attrNameLst>
                                      </p:cBhvr>
                                      <p:to>
                                        <p:strVal val="visible"/>
                                      </p:to>
                                    </p:set>
                                    <p:animEffect transition="in" filter="fade">
                                      <p:cBhvr>
                                        <p:cTn id="12" dur="1000"/>
                                        <p:tgtEl>
                                          <p:spTgt spid="2">
                                            <p:txEl>
                                              <p:pRg st="5" end="5"/>
                                            </p:txEl>
                                          </p:spTgt>
                                        </p:tgtEl>
                                      </p:cBhvr>
                                    </p:animEffect>
                                    <p:anim calcmode="lin" valueType="num">
                                      <p:cBhvr>
                                        <p:cTn id="1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5" end="5"/>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animEffect transition="in" filter="fade">
                                      <p:cBhvr>
                                        <p:cTn id="17" dur="1000"/>
                                        <p:tgtEl>
                                          <p:spTgt spid="2">
                                            <p:txEl>
                                              <p:pRg st="6" end="6"/>
                                            </p:txEl>
                                          </p:spTgt>
                                        </p:tgtEl>
                                      </p:cBhvr>
                                    </p:animEffect>
                                    <p:anim calcmode="lin" valueType="num">
                                      <p:cBhvr>
                                        <p:cTn id="18"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2">
                                            <p:txEl>
                                              <p:pRg st="12" end="12"/>
                                            </p:txEl>
                                          </p:spTgt>
                                        </p:tgtEl>
                                        <p:attrNameLst>
                                          <p:attrName>style.visibility</p:attrName>
                                        </p:attrNameLst>
                                      </p:cBhvr>
                                      <p:to>
                                        <p:strVal val="visible"/>
                                      </p:to>
                                    </p:set>
                                    <p:animEffect transition="in" filter="fade">
                                      <p:cBhvr>
                                        <p:cTn id="24" dur="500"/>
                                        <p:tgtEl>
                                          <p:spTgt spid="2">
                                            <p:txEl>
                                              <p:pRg st="12" end="12"/>
                                            </p:txEl>
                                          </p:spTgt>
                                        </p:tgtEl>
                                      </p:cBhvr>
                                    </p:animEffect>
                                    <p:anim calcmode="lin" valueType="num">
                                      <p:cBhvr>
                                        <p:cTn id="25"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p:cTn id="26" dur="500" fill="hold"/>
                                        <p:tgtEl>
                                          <p:spTgt spid="2">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fade">
                                      <p:cBhvr>
                                        <p:cTn id="31" dur="1000"/>
                                        <p:tgtEl>
                                          <p:spTgt spid="3"/>
                                        </p:tgtEl>
                                      </p:cBhvr>
                                    </p:animEffect>
                                    <p:anim calcmode="lin" valueType="num">
                                      <p:cBhvr>
                                        <p:cTn id="32" dur="1000" fill="hold"/>
                                        <p:tgtEl>
                                          <p:spTgt spid="3"/>
                                        </p:tgtEl>
                                        <p:attrNameLst>
                                          <p:attrName>ppt_x</p:attrName>
                                        </p:attrNameLst>
                                      </p:cBhvr>
                                      <p:tavLst>
                                        <p:tav tm="0">
                                          <p:val>
                                            <p:strVal val="#ppt_x"/>
                                          </p:val>
                                        </p:tav>
                                        <p:tav tm="100000">
                                          <p:val>
                                            <p:strVal val="#ppt_x"/>
                                          </p:val>
                                        </p:tav>
                                      </p:tavLst>
                                    </p:anim>
                                    <p:anim calcmode="lin" valueType="num">
                                      <p:cBhvr>
                                        <p:cTn id="3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1" nodeType="clickEffect">
                                  <p:stCondLst>
                                    <p:cond delay="0"/>
                                  </p:stCondLst>
                                  <p:childTnLst>
                                    <p:set>
                                      <p:cBhvr>
                                        <p:cTn id="37" dur="1" fill="hold">
                                          <p:stCondLst>
                                            <p:cond delay="0"/>
                                          </p:stCondLst>
                                        </p:cTn>
                                        <p:tgtEl>
                                          <p:spTgt spid="2">
                                            <p:txEl>
                                              <p:pRg st="1" end="1"/>
                                            </p:txEl>
                                          </p:spTgt>
                                        </p:tgtEl>
                                        <p:attrNameLst>
                                          <p:attrName>style.visibility</p:attrName>
                                        </p:attrNameLst>
                                      </p:cBhvr>
                                      <p:to>
                                        <p:strVal val="visible"/>
                                      </p:to>
                                    </p:set>
                                    <p:anim calcmode="lin" valueType="num">
                                      <p:cBhvr additive="base">
                                        <p:cTn id="38"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1" nodeType="clickEffect">
                                  <p:stCondLst>
                                    <p:cond delay="0"/>
                                  </p:stCondLst>
                                  <p:childTnLst>
                                    <p:set>
                                      <p:cBhvr>
                                        <p:cTn id="43" dur="1" fill="hold">
                                          <p:stCondLst>
                                            <p:cond delay="0"/>
                                          </p:stCondLst>
                                        </p:cTn>
                                        <p:tgtEl>
                                          <p:spTgt spid="2">
                                            <p:txEl>
                                              <p:pRg st="3" end="3"/>
                                            </p:txEl>
                                          </p:spTgt>
                                        </p:tgtEl>
                                        <p:attrNameLst>
                                          <p:attrName>style.visibility</p:attrName>
                                        </p:attrNameLst>
                                      </p:cBhvr>
                                      <p:to>
                                        <p:strVal val="visible"/>
                                      </p:to>
                                    </p:set>
                                    <p:anim calcmode="lin" valueType="num">
                                      <p:cBhvr additive="base">
                                        <p:cTn id="44"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2">
                                            <p:txEl>
                                              <p:pRg st="3" end="3"/>
                                            </p:txEl>
                                          </p:spTgt>
                                        </p:tgtEl>
                                        <p:attrNameLst>
                                          <p:attrName>ppt_y</p:attrName>
                                        </p:attrNameLst>
                                      </p:cBhvr>
                                      <p:tavLst>
                                        <p:tav tm="0">
                                          <p:val>
                                            <p:strVal val="1+#ppt_h/2"/>
                                          </p:val>
                                        </p:tav>
                                        <p:tav tm="100000">
                                          <p:val>
                                            <p:strVal val="#ppt_y"/>
                                          </p:val>
                                        </p:tav>
                                      </p:tavLst>
                                    </p:anim>
                                  </p:childTnLst>
                                </p:cTn>
                              </p:par>
                              <p:par>
                                <p:cTn id="46" presetID="2" presetClass="entr" presetSubtype="4" fill="hold" grpId="1" nodeType="withEffect">
                                  <p:stCondLst>
                                    <p:cond delay="0"/>
                                  </p:stCondLst>
                                  <p:childTnLst>
                                    <p:set>
                                      <p:cBhvr>
                                        <p:cTn id="47" dur="1" fill="hold">
                                          <p:stCondLst>
                                            <p:cond delay="0"/>
                                          </p:stCondLst>
                                        </p:cTn>
                                        <p:tgtEl>
                                          <p:spTgt spid="2">
                                            <p:txEl>
                                              <p:pRg st="5" end="5"/>
                                            </p:txEl>
                                          </p:spTgt>
                                        </p:tgtEl>
                                        <p:attrNameLst>
                                          <p:attrName>style.visibility</p:attrName>
                                        </p:attrNameLst>
                                      </p:cBhvr>
                                      <p:to>
                                        <p:strVal val="visible"/>
                                      </p:to>
                                    </p:set>
                                    <p:anim calcmode="lin" valueType="num">
                                      <p:cBhvr additive="base">
                                        <p:cTn id="48"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2">
                                            <p:txEl>
                                              <p:pRg st="5" end="5"/>
                                            </p:txEl>
                                          </p:spTgt>
                                        </p:tgtEl>
                                        <p:attrNameLst>
                                          <p:attrName>ppt_y</p:attrName>
                                        </p:attrNameLst>
                                      </p:cBhvr>
                                      <p:tavLst>
                                        <p:tav tm="0">
                                          <p:val>
                                            <p:strVal val="1+#ppt_h/2"/>
                                          </p:val>
                                        </p:tav>
                                        <p:tav tm="100000">
                                          <p:val>
                                            <p:strVal val="#ppt_y"/>
                                          </p:val>
                                        </p:tav>
                                      </p:tavLst>
                                    </p:anim>
                                  </p:childTnLst>
                                </p:cTn>
                              </p:par>
                              <p:par>
                                <p:cTn id="50" presetID="2" presetClass="entr" presetSubtype="4" fill="hold" grpId="1" nodeType="withEffect">
                                  <p:stCondLst>
                                    <p:cond delay="0"/>
                                  </p:stCondLst>
                                  <p:childTnLst>
                                    <p:set>
                                      <p:cBhvr>
                                        <p:cTn id="51" dur="1" fill="hold">
                                          <p:stCondLst>
                                            <p:cond delay="0"/>
                                          </p:stCondLst>
                                        </p:cTn>
                                        <p:tgtEl>
                                          <p:spTgt spid="2">
                                            <p:txEl>
                                              <p:pRg st="6" end="6"/>
                                            </p:txEl>
                                          </p:spTgt>
                                        </p:tgtEl>
                                        <p:attrNameLst>
                                          <p:attrName>style.visibility</p:attrName>
                                        </p:attrNameLst>
                                      </p:cBhvr>
                                      <p:to>
                                        <p:strVal val="visible"/>
                                      </p:to>
                                    </p:set>
                                    <p:anim calcmode="lin" valueType="num">
                                      <p:cBhvr additive="base">
                                        <p:cTn id="52"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2">
                                            <p:txEl>
                                              <p:pRg st="6" end="6"/>
                                            </p:txEl>
                                          </p:spTgt>
                                        </p:tgtEl>
                                        <p:attrNameLst>
                                          <p:attrName>ppt_y</p:attrName>
                                        </p:attrNameLst>
                                      </p:cBhvr>
                                      <p:tavLst>
                                        <p:tav tm="0">
                                          <p:val>
                                            <p:strVal val="1+#ppt_h/2"/>
                                          </p:val>
                                        </p:tav>
                                        <p:tav tm="100000">
                                          <p:val>
                                            <p:strVal val="#ppt_y"/>
                                          </p:val>
                                        </p:tav>
                                      </p:tavLst>
                                    </p:anim>
                                  </p:childTnLst>
                                </p:cTn>
                              </p:par>
                              <p:par>
                                <p:cTn id="54" presetID="2" presetClass="entr" presetSubtype="4" fill="hold" grpId="1" nodeType="with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 calcmode="lin" valueType="num">
                                      <p:cBhvr additive="base">
                                        <p:cTn id="56"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57" dur="500" fill="hold"/>
                                        <p:tgtEl>
                                          <p:spTgt spid="2">
                                            <p:txEl>
                                              <p:pRg st="7" end="7"/>
                                            </p:txEl>
                                          </p:spTgt>
                                        </p:tgtEl>
                                        <p:attrNameLst>
                                          <p:attrName>ppt_y</p:attrName>
                                        </p:attrNameLst>
                                      </p:cBhvr>
                                      <p:tavLst>
                                        <p:tav tm="0">
                                          <p:val>
                                            <p:strVal val="1+#ppt_h/2"/>
                                          </p:val>
                                        </p:tav>
                                        <p:tav tm="100000">
                                          <p:val>
                                            <p:strVal val="#ppt_y"/>
                                          </p:val>
                                        </p:tav>
                                      </p:tavLst>
                                    </p:anim>
                                  </p:childTnLst>
                                </p:cTn>
                              </p:par>
                              <p:par>
                                <p:cTn id="58" presetID="2" presetClass="entr" presetSubtype="4" fill="hold" grpId="1" nodeType="withEffect">
                                  <p:stCondLst>
                                    <p:cond delay="0"/>
                                  </p:stCondLst>
                                  <p:childTnLst>
                                    <p:set>
                                      <p:cBhvr>
                                        <p:cTn id="59" dur="1" fill="hold">
                                          <p:stCondLst>
                                            <p:cond delay="0"/>
                                          </p:stCondLst>
                                        </p:cTn>
                                        <p:tgtEl>
                                          <p:spTgt spid="2">
                                            <p:txEl>
                                              <p:pRg st="8" end="8"/>
                                            </p:txEl>
                                          </p:spTgt>
                                        </p:tgtEl>
                                        <p:attrNameLst>
                                          <p:attrName>style.visibility</p:attrName>
                                        </p:attrNameLst>
                                      </p:cBhvr>
                                      <p:to>
                                        <p:strVal val="visible"/>
                                      </p:to>
                                    </p:set>
                                    <p:anim calcmode="lin" valueType="num">
                                      <p:cBhvr additive="base">
                                        <p:cTn id="60"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2">
                                            <p:txEl>
                                              <p:pRg st="8" end="8"/>
                                            </p:txEl>
                                          </p:spTgt>
                                        </p:tgtEl>
                                        <p:attrNameLst>
                                          <p:attrName>ppt_y</p:attrName>
                                        </p:attrNameLst>
                                      </p:cBhvr>
                                      <p:tavLst>
                                        <p:tav tm="0">
                                          <p:val>
                                            <p:strVal val="1+#ppt_h/2"/>
                                          </p:val>
                                        </p:tav>
                                        <p:tav tm="100000">
                                          <p:val>
                                            <p:strVal val="#ppt_y"/>
                                          </p:val>
                                        </p:tav>
                                      </p:tavLst>
                                    </p:anim>
                                  </p:childTnLst>
                                </p:cTn>
                              </p:par>
                              <p:par>
                                <p:cTn id="62" presetID="2" presetClass="entr" presetSubtype="4" fill="hold" grpId="1" nodeType="withEffect">
                                  <p:stCondLst>
                                    <p:cond delay="0"/>
                                  </p:stCondLst>
                                  <p:childTnLst>
                                    <p:set>
                                      <p:cBhvr>
                                        <p:cTn id="63" dur="1" fill="hold">
                                          <p:stCondLst>
                                            <p:cond delay="0"/>
                                          </p:stCondLst>
                                        </p:cTn>
                                        <p:tgtEl>
                                          <p:spTgt spid="2">
                                            <p:txEl>
                                              <p:pRg st="9" end="9"/>
                                            </p:txEl>
                                          </p:spTgt>
                                        </p:tgtEl>
                                        <p:attrNameLst>
                                          <p:attrName>style.visibility</p:attrName>
                                        </p:attrNameLst>
                                      </p:cBhvr>
                                      <p:to>
                                        <p:strVal val="visible"/>
                                      </p:to>
                                    </p:set>
                                    <p:anim calcmode="lin" valueType="num">
                                      <p:cBhvr additive="base">
                                        <p:cTn id="64"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65"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2" presetClass="entr" presetSubtype="4" fill="hold" grpId="1" nodeType="clickEffect">
                                  <p:stCondLst>
                                    <p:cond delay="0"/>
                                  </p:stCondLst>
                                  <p:childTnLst>
                                    <p:set>
                                      <p:cBhvr>
                                        <p:cTn id="69" dur="1" fill="hold">
                                          <p:stCondLst>
                                            <p:cond delay="0"/>
                                          </p:stCondLst>
                                        </p:cTn>
                                        <p:tgtEl>
                                          <p:spTgt spid="2">
                                            <p:txEl>
                                              <p:pRg st="12" end="12"/>
                                            </p:txEl>
                                          </p:spTgt>
                                        </p:tgtEl>
                                        <p:attrNameLst>
                                          <p:attrName>style.visibility</p:attrName>
                                        </p:attrNameLst>
                                      </p:cBhvr>
                                      <p:to>
                                        <p:strVal val="visible"/>
                                      </p:to>
                                    </p:set>
                                    <p:anim calcmode="lin" valueType="num">
                                      <p:cBhvr additive="base">
                                        <p:cTn id="70"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2" grpId="1" build="p"/>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r>
              <a:rPr lang="pt-BR" dirty="0"/>
              <a:t>A </a:t>
            </a:r>
            <a:r>
              <a:rPr lang="pt-BR" b="1" dirty="0">
                <a:hlinkClick r:id="rId2"/>
              </a:rPr>
              <a:t>Lei nº 8.078, de 11 de setembro de 1990</a:t>
            </a:r>
            <a:r>
              <a:rPr lang="pt-BR" dirty="0"/>
              <a:t> do Código de Direitos do Consumidor (CDC), classifica em seu Artigo 2° que “Consumidor é toda pessoa física ou jurídica que adquire ou utiliza produto ou serviço como destinatário final”. </a:t>
            </a:r>
          </a:p>
        </p:txBody>
      </p:sp>
      <p:sp>
        <p:nvSpPr>
          <p:cNvPr id="3" name="Título 2"/>
          <p:cNvSpPr>
            <a:spLocks noGrp="1"/>
          </p:cNvSpPr>
          <p:nvPr>
            <p:ph type="title"/>
          </p:nvPr>
        </p:nvSpPr>
        <p:spPr/>
        <p:txBody>
          <a:bodyPr/>
          <a:lstStyle/>
          <a:p>
            <a:r>
              <a:rPr lang="pt-BR" b="1" dirty="0">
                <a:latin typeface="Arial" pitchFamily="34" charset="0"/>
                <a:cs typeface="Arial" pitchFamily="34" charset="0"/>
              </a:rPr>
              <a:t>3 CONSUMIDOR</a:t>
            </a:r>
            <a:endParaRPr lang="pt-BR" dirty="0"/>
          </a:p>
        </p:txBody>
      </p:sp>
    </p:spTree>
    <p:extLst>
      <p:ext uri="{BB962C8B-B14F-4D97-AF65-F5344CB8AC3E}">
        <p14:creationId xmlns:p14="http://schemas.microsoft.com/office/powerpoint/2010/main" val="1234735986"/>
      </p:ext>
    </p:extLst>
  </p:cSld>
  <p:clrMapOvr>
    <a:masterClrMapping/>
  </p:clrMapOvr>
  <p:transition spd="med">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755576" y="2204864"/>
            <a:ext cx="7745505" cy="4653136"/>
          </a:xfrm>
        </p:spPr>
        <p:txBody>
          <a:bodyPr>
            <a:normAutofit fontScale="92500"/>
          </a:bodyPr>
          <a:lstStyle/>
          <a:p>
            <a:pPr lvl="1"/>
            <a:r>
              <a:rPr lang="pt-BR" sz="2400" b="1" dirty="0" smtClean="0"/>
              <a:t>Processo de decisão de compra do consumidor</a:t>
            </a:r>
          </a:p>
          <a:p>
            <a:pPr marL="411480" lvl="1" indent="0">
              <a:buNone/>
            </a:pPr>
            <a:endParaRPr lang="pt-BR" sz="2400" dirty="0" smtClean="0">
              <a:latin typeface="Arial" pitchFamily="34" charset="0"/>
              <a:cs typeface="Arial" pitchFamily="34" charset="0"/>
            </a:endParaRPr>
          </a:p>
          <a:p>
            <a:pPr marL="411480" lvl="1" indent="0" algn="ctr">
              <a:buNone/>
            </a:pPr>
            <a:r>
              <a:rPr lang="pt-BR" sz="2100" b="1" dirty="0"/>
              <a:t>Modelo das cinco etapas do processo de compra do consumidor</a:t>
            </a:r>
          </a:p>
          <a:p>
            <a:pPr lvl="1"/>
            <a:endParaRPr lang="pt-BR" sz="2400" b="1" dirty="0" smtClean="0"/>
          </a:p>
          <a:p>
            <a:pPr lvl="1"/>
            <a:endParaRPr lang="pt-BR" sz="2400" b="1" dirty="0" smtClean="0"/>
          </a:p>
          <a:p>
            <a:pPr lvl="1">
              <a:buNone/>
            </a:pPr>
            <a:endParaRPr lang="pt-BR" sz="2400" b="1" dirty="0" smtClean="0"/>
          </a:p>
          <a:p>
            <a:pPr lvl="1">
              <a:buNone/>
            </a:pPr>
            <a:endParaRPr lang="pt-BR" sz="2400" b="1" dirty="0" smtClean="0"/>
          </a:p>
          <a:p>
            <a:pPr lvl="1">
              <a:buNone/>
            </a:pPr>
            <a:endParaRPr lang="pt-BR" sz="2400" b="1" dirty="0" smtClean="0"/>
          </a:p>
          <a:p>
            <a:pPr lvl="1">
              <a:buNone/>
            </a:pPr>
            <a:endParaRPr lang="pt-BR" sz="2400" b="1" dirty="0" smtClean="0"/>
          </a:p>
          <a:p>
            <a:pPr lvl="1">
              <a:buNone/>
            </a:pPr>
            <a:endParaRPr lang="pt-BR" sz="2400" b="1" dirty="0" smtClean="0"/>
          </a:p>
          <a:p>
            <a:pPr lvl="1">
              <a:buNone/>
            </a:pPr>
            <a:endParaRPr lang="pt-BR" sz="1600" b="1" dirty="0" smtClean="0">
              <a:latin typeface="Arial" panose="020B0604020202020204" pitchFamily="34" charset="0"/>
              <a:cs typeface="Arial" panose="020B0604020202020204" pitchFamily="34" charset="0"/>
            </a:endParaRPr>
          </a:p>
          <a:p>
            <a:pPr lvl="1">
              <a:buNone/>
            </a:pPr>
            <a:r>
              <a:rPr lang="pt-BR" sz="1600" b="1" dirty="0" smtClean="0">
                <a:latin typeface="Arial" panose="020B0604020202020204" pitchFamily="34" charset="0"/>
                <a:cs typeface="Arial" panose="020B0604020202020204" pitchFamily="34" charset="0"/>
              </a:rPr>
              <a:t>Fonte</a:t>
            </a:r>
            <a:r>
              <a:rPr lang="pt-BR" sz="1600" b="1" dirty="0">
                <a:latin typeface="Arial" panose="020B0604020202020204" pitchFamily="34" charset="0"/>
                <a:cs typeface="Arial" panose="020B0604020202020204" pitchFamily="34" charset="0"/>
              </a:rPr>
              <a:t>: Kotler (2006, p. 189)</a:t>
            </a:r>
            <a:endParaRPr lang="pt-BR" sz="1600" b="1" dirty="0" smtClean="0">
              <a:latin typeface="Arial" panose="020B0604020202020204" pitchFamily="34" charset="0"/>
              <a:cs typeface="Arial" panose="020B0604020202020204" pitchFamily="34" charset="0"/>
            </a:endParaRPr>
          </a:p>
          <a:p>
            <a:pPr lvl="1">
              <a:buNone/>
            </a:pPr>
            <a:endParaRPr lang="pt-BR" sz="2000" dirty="0" smtClean="0"/>
          </a:p>
          <a:p>
            <a:pPr marL="0" indent="0" algn="ctr">
              <a:buNone/>
            </a:pPr>
            <a:endParaRPr lang="pt-BR" sz="2700" dirty="0" smtClean="0">
              <a:solidFill>
                <a:schemeClr val="accent1">
                  <a:lumMod val="50000"/>
                </a:schemeClr>
              </a:solidFill>
              <a:latin typeface="Arial" pitchFamily="34" charset="0"/>
              <a:cs typeface="Arial" pitchFamily="34" charset="0"/>
            </a:endParaRPr>
          </a:p>
        </p:txBody>
      </p:sp>
      <p:sp>
        <p:nvSpPr>
          <p:cNvPr id="3" name="Título 2"/>
          <p:cNvSpPr>
            <a:spLocks noGrp="1"/>
          </p:cNvSpPr>
          <p:nvPr>
            <p:ph type="title"/>
          </p:nvPr>
        </p:nvSpPr>
        <p:spPr/>
        <p:txBody>
          <a:bodyPr/>
          <a:lstStyle/>
          <a:p>
            <a:pPr lvl="0"/>
            <a:r>
              <a:rPr lang="pt-BR" sz="4400" b="1" dirty="0" smtClean="0">
                <a:latin typeface="Arial" pitchFamily="34" charset="0"/>
                <a:cs typeface="Arial" pitchFamily="34" charset="0"/>
              </a:rPr>
              <a:t>3 CONSUMIDOR</a:t>
            </a:r>
            <a:endParaRPr lang="pt-BR" sz="4400" b="1" dirty="0">
              <a:latin typeface="Arial" pitchFamily="34" charset="0"/>
              <a:cs typeface="Arial" pitchFamily="34" charset="0"/>
            </a:endParaRPr>
          </a:p>
        </p:txBody>
      </p:sp>
      <p:pic>
        <p:nvPicPr>
          <p:cNvPr id="4" name="Imagem 3"/>
          <p:cNvPicPr/>
          <p:nvPr/>
        </p:nvPicPr>
        <p:blipFill>
          <a:blip r:embed="rId3" cstate="print">
            <a:extLst>
              <a:ext uri="{28A0092B-C50C-407E-A947-70E740481C1C}">
                <a14:useLocalDpi xmlns:a14="http://schemas.microsoft.com/office/drawing/2010/main" val="0"/>
              </a:ext>
            </a:extLst>
          </a:blip>
          <a:stretch>
            <a:fillRect/>
          </a:stretch>
        </p:blipFill>
        <p:spPr>
          <a:xfrm>
            <a:off x="796911" y="3573016"/>
            <a:ext cx="7560840" cy="2808312"/>
          </a:xfrm>
          <a:prstGeom prst="rect">
            <a:avLst/>
          </a:prstGeom>
        </p:spPr>
      </p:pic>
    </p:spTree>
    <p:extLst>
      <p:ext uri="{BB962C8B-B14F-4D97-AF65-F5344CB8AC3E}">
        <p14:creationId xmlns:p14="http://schemas.microsoft.com/office/powerpoint/2010/main" val="255572293"/>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1000"/>
                                        <p:tgtEl>
                                          <p:spTgt spid="2">
                                            <p:txEl>
                                              <p:pRg st="2" end="2"/>
                                            </p:txEl>
                                          </p:spTgt>
                                        </p:tgtEl>
                                      </p:cBhvr>
                                    </p:animEffect>
                                    <p:anim calcmode="lin" valueType="num">
                                      <p:cBhvr>
                                        <p:cTn id="13"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
                                            <p:txEl>
                                              <p:pRg st="11" end="11"/>
                                            </p:txEl>
                                          </p:spTgt>
                                        </p:tgtEl>
                                        <p:attrNameLst>
                                          <p:attrName>style.visibility</p:attrName>
                                        </p:attrNameLst>
                                      </p:cBhvr>
                                      <p:to>
                                        <p:strVal val="visible"/>
                                      </p:to>
                                    </p:set>
                                    <p:animEffect transition="in" filter="fade">
                                      <p:cBhvr>
                                        <p:cTn id="17" dur="1000"/>
                                        <p:tgtEl>
                                          <p:spTgt spid="2">
                                            <p:txEl>
                                              <p:pRg st="11" end="11"/>
                                            </p:txEl>
                                          </p:spTgt>
                                        </p:tgtEl>
                                      </p:cBhvr>
                                    </p:animEffect>
                                    <p:anim calcmode="lin" valueType="num">
                                      <p:cBhvr>
                                        <p:cTn id="18" dur="1000" fill="hold"/>
                                        <p:tgtEl>
                                          <p:spTgt spid="2">
                                            <p:txEl>
                                              <p:pRg st="11" end="11"/>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1000"/>
                                        <p:tgtEl>
                                          <p:spTgt spid="3"/>
                                        </p:tgtEl>
                                      </p:cBhvr>
                                    </p:animEffect>
                                    <p:anim calcmode="lin" valueType="num">
                                      <p:cBhvr>
                                        <p:cTn id="25" dur="1000" fill="hold"/>
                                        <p:tgtEl>
                                          <p:spTgt spid="3"/>
                                        </p:tgtEl>
                                        <p:attrNameLst>
                                          <p:attrName>ppt_x</p:attrName>
                                        </p:attrNameLst>
                                      </p:cBhvr>
                                      <p:tavLst>
                                        <p:tav tm="0">
                                          <p:val>
                                            <p:strVal val="#ppt_x"/>
                                          </p:val>
                                        </p:tav>
                                        <p:tav tm="100000">
                                          <p:val>
                                            <p:strVal val="#ppt_x"/>
                                          </p:val>
                                        </p:tav>
                                      </p:tavLst>
                                    </p:anim>
                                    <p:anim calcmode="lin" valueType="num">
                                      <p:cBhvr>
                                        <p:cTn id="2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1" nodeType="clickEffect">
                                  <p:stCondLst>
                                    <p:cond delay="0"/>
                                  </p:stCondLst>
                                  <p:childTnLst>
                                    <p:set>
                                      <p:cBhvr>
                                        <p:cTn id="30" dur="1" fill="hold">
                                          <p:stCondLst>
                                            <p:cond delay="0"/>
                                          </p:stCondLst>
                                        </p:cTn>
                                        <p:tgtEl>
                                          <p:spTgt spid="2">
                                            <p:txEl>
                                              <p:pRg st="0" end="0"/>
                                            </p:txEl>
                                          </p:spTgt>
                                        </p:tgtEl>
                                        <p:attrNameLst>
                                          <p:attrName>style.visibility</p:attrName>
                                        </p:attrNameLst>
                                      </p:cBhvr>
                                      <p:to>
                                        <p:strVal val="visible"/>
                                      </p:to>
                                    </p:set>
                                    <p:anim calcmode="lin" valueType="num">
                                      <p:cBhvr additive="base">
                                        <p:cTn id="31"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0" end="0"/>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1" nodeType="withEffect">
                                  <p:stCondLst>
                                    <p:cond delay="0"/>
                                  </p:stCondLst>
                                  <p:childTnLst>
                                    <p:set>
                                      <p:cBhvr>
                                        <p:cTn id="34" dur="1" fill="hold">
                                          <p:stCondLst>
                                            <p:cond delay="0"/>
                                          </p:stCondLst>
                                        </p:cTn>
                                        <p:tgtEl>
                                          <p:spTgt spid="2">
                                            <p:txEl>
                                              <p:pRg st="2" end="2"/>
                                            </p:txEl>
                                          </p:spTgt>
                                        </p:tgtEl>
                                        <p:attrNameLst>
                                          <p:attrName>style.visibility</p:attrName>
                                        </p:attrNameLst>
                                      </p:cBhvr>
                                      <p:to>
                                        <p:strVal val="visible"/>
                                      </p:to>
                                    </p:set>
                                    <p:anim calcmode="lin" valueType="num">
                                      <p:cBhvr additive="base">
                                        <p:cTn id="3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2" end="2"/>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1" nodeType="withEffect">
                                  <p:stCondLst>
                                    <p:cond delay="0"/>
                                  </p:stCondLst>
                                  <p:childTnLst>
                                    <p:set>
                                      <p:cBhvr>
                                        <p:cTn id="38" dur="1" fill="hold">
                                          <p:stCondLst>
                                            <p:cond delay="0"/>
                                          </p:stCondLst>
                                        </p:cTn>
                                        <p:tgtEl>
                                          <p:spTgt spid="2">
                                            <p:txEl>
                                              <p:pRg st="11" end="11"/>
                                            </p:txEl>
                                          </p:spTgt>
                                        </p:tgtEl>
                                        <p:attrNameLst>
                                          <p:attrName>style.visibility</p:attrName>
                                        </p:attrNameLst>
                                      </p:cBhvr>
                                      <p:to>
                                        <p:strVal val="visible"/>
                                      </p:to>
                                    </p:set>
                                    <p:anim calcmode="lin" valueType="num">
                                      <p:cBhvr additive="base">
                                        <p:cTn id="39"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2" grpId="1" build="p"/>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807259" y="1916832"/>
            <a:ext cx="7745505" cy="4869160"/>
          </a:xfrm>
        </p:spPr>
        <p:txBody>
          <a:bodyPr>
            <a:normAutofit fontScale="62500" lnSpcReduction="20000"/>
          </a:bodyPr>
          <a:lstStyle/>
          <a:p>
            <a:pPr lvl="1"/>
            <a:endParaRPr lang="pt-BR" sz="2400" b="1" dirty="0" smtClean="0"/>
          </a:p>
          <a:p>
            <a:pPr lvl="1">
              <a:lnSpc>
                <a:spcPct val="110000"/>
              </a:lnSpc>
            </a:pPr>
            <a:r>
              <a:rPr lang="pt-BR" sz="3100" b="1" dirty="0"/>
              <a:t>Influências sofridas pelo </a:t>
            </a:r>
            <a:r>
              <a:rPr lang="pt-BR" sz="3100" b="1" dirty="0" smtClean="0"/>
              <a:t>consumidor</a:t>
            </a:r>
          </a:p>
          <a:p>
            <a:pPr marL="411480" lvl="1" indent="0">
              <a:lnSpc>
                <a:spcPct val="110000"/>
              </a:lnSpc>
              <a:buNone/>
            </a:pPr>
            <a:endParaRPr lang="pt-BR" sz="3100" b="1" dirty="0" smtClean="0"/>
          </a:p>
          <a:p>
            <a:pPr marL="411480" lvl="1" indent="0" algn="ctr">
              <a:lnSpc>
                <a:spcPct val="110000"/>
              </a:lnSpc>
              <a:buNone/>
            </a:pPr>
            <a:r>
              <a:rPr lang="pt-BR" sz="3100" b="1" dirty="0" smtClean="0"/>
              <a:t>Pirâmide das necessidades de Maslow</a:t>
            </a:r>
            <a:endParaRPr lang="pt-BR" sz="3100" b="1" dirty="0"/>
          </a:p>
          <a:p>
            <a:pPr marL="411480" lvl="1" indent="0" algn="ctr">
              <a:lnSpc>
                <a:spcPct val="110000"/>
              </a:lnSpc>
              <a:buNone/>
            </a:pPr>
            <a:r>
              <a:rPr lang="pt-BR" sz="2900" dirty="0">
                <a:latin typeface="Arial" pitchFamily="34" charset="0"/>
                <a:cs typeface="Arial" pitchFamily="34" charset="0"/>
              </a:rPr>
              <a:t>HIERARQUIA DAS NECESSIDADES DE MASLOW </a:t>
            </a:r>
          </a:p>
          <a:p>
            <a:pPr marL="411480" lvl="1" indent="0">
              <a:buNone/>
            </a:pPr>
            <a:endParaRPr lang="pt-BR" sz="2400" b="1" dirty="0" smtClean="0"/>
          </a:p>
          <a:p>
            <a:pPr lvl="1">
              <a:buNone/>
            </a:pPr>
            <a:endParaRPr lang="pt-BR" sz="2400" b="1" dirty="0" smtClean="0"/>
          </a:p>
          <a:p>
            <a:pPr lvl="1">
              <a:buNone/>
            </a:pPr>
            <a:endParaRPr lang="pt-BR" sz="2400" b="1" dirty="0" smtClean="0"/>
          </a:p>
          <a:p>
            <a:pPr lvl="1">
              <a:buNone/>
            </a:pPr>
            <a:endParaRPr lang="pt-BR" sz="2400" b="1" dirty="0" smtClean="0"/>
          </a:p>
          <a:p>
            <a:pPr lvl="1">
              <a:buNone/>
            </a:pPr>
            <a:endParaRPr lang="pt-BR" sz="2400" b="1" dirty="0" smtClean="0"/>
          </a:p>
          <a:p>
            <a:pPr lvl="1">
              <a:buNone/>
            </a:pPr>
            <a:endParaRPr lang="pt-BR" sz="2400" b="1" dirty="0" smtClean="0"/>
          </a:p>
          <a:p>
            <a:pPr lvl="1">
              <a:buNone/>
            </a:pPr>
            <a:endParaRPr lang="pt-BR" sz="2400" b="1" dirty="0" smtClean="0"/>
          </a:p>
          <a:p>
            <a:pPr lvl="1">
              <a:buNone/>
            </a:pPr>
            <a:endParaRPr lang="pt-BR" sz="2400" b="1" dirty="0" smtClean="0"/>
          </a:p>
          <a:p>
            <a:pPr lvl="1">
              <a:buNone/>
            </a:pPr>
            <a:endParaRPr lang="pt-BR" sz="2400" b="1" dirty="0" smtClean="0"/>
          </a:p>
          <a:p>
            <a:pPr lvl="1">
              <a:buNone/>
            </a:pPr>
            <a:endParaRPr lang="pt-BR" sz="2400" b="1" dirty="0" smtClean="0"/>
          </a:p>
          <a:p>
            <a:pPr lvl="1">
              <a:buNone/>
            </a:pPr>
            <a:endParaRPr lang="pt-BR" sz="2400" dirty="0" smtClean="0"/>
          </a:p>
          <a:p>
            <a:pPr lvl="1">
              <a:buNone/>
            </a:pPr>
            <a:endParaRPr lang="pt-BR" sz="2400" dirty="0" smtClean="0"/>
          </a:p>
          <a:p>
            <a:pPr lvl="1" algn="r">
              <a:buNone/>
            </a:pPr>
            <a:endParaRPr lang="pt-BR" sz="1500" dirty="0" smtClean="0">
              <a:latin typeface="Arial" pitchFamily="34" charset="0"/>
              <a:cs typeface="Arial" pitchFamily="34" charset="0"/>
            </a:endParaRPr>
          </a:p>
          <a:p>
            <a:pPr lvl="1" algn="r">
              <a:buNone/>
            </a:pPr>
            <a:endParaRPr lang="pt-BR" sz="1500" dirty="0">
              <a:latin typeface="Arial" pitchFamily="34" charset="0"/>
              <a:cs typeface="Arial" pitchFamily="34" charset="0"/>
            </a:endParaRPr>
          </a:p>
          <a:p>
            <a:pPr lvl="1">
              <a:buNone/>
            </a:pPr>
            <a:r>
              <a:rPr lang="pt-BR" sz="1400" b="1" dirty="0" smtClean="0"/>
              <a:t>               </a:t>
            </a:r>
            <a:r>
              <a:rPr lang="pt-BR" sz="2400" b="1" dirty="0">
                <a:latin typeface="Arial" panose="020B0604020202020204" pitchFamily="34" charset="0"/>
                <a:cs typeface="Arial" panose="020B0604020202020204" pitchFamily="34" charset="0"/>
              </a:rPr>
              <a:t>Fonte: Kotler (2006. 184)</a:t>
            </a:r>
          </a:p>
        </p:txBody>
      </p:sp>
      <p:sp>
        <p:nvSpPr>
          <p:cNvPr id="3" name="Título 2"/>
          <p:cNvSpPr>
            <a:spLocks noGrp="1"/>
          </p:cNvSpPr>
          <p:nvPr>
            <p:ph type="title"/>
          </p:nvPr>
        </p:nvSpPr>
        <p:spPr/>
        <p:txBody>
          <a:bodyPr/>
          <a:lstStyle/>
          <a:p>
            <a:pPr lvl="0"/>
            <a:r>
              <a:rPr lang="pt-BR" sz="4400" b="1" dirty="0" smtClean="0">
                <a:latin typeface="Arial" pitchFamily="34" charset="0"/>
                <a:cs typeface="Arial" pitchFamily="34" charset="0"/>
              </a:rPr>
              <a:t>3 CONSUMIDOR</a:t>
            </a:r>
            <a:endParaRPr lang="pt-BR" sz="4400" b="1" dirty="0">
              <a:latin typeface="Arial" pitchFamily="34" charset="0"/>
              <a:cs typeface="Arial" pitchFamily="34" charset="0"/>
            </a:endParaRPr>
          </a:p>
        </p:txBody>
      </p:sp>
      <p:pic>
        <p:nvPicPr>
          <p:cNvPr id="5" name="Imagem 4"/>
          <p:cNvPicPr/>
          <p:nvPr/>
        </p:nvPicPr>
        <p:blipFill>
          <a:blip r:embed="rId3" cstate="print">
            <a:extLst>
              <a:ext uri="{28A0092B-C50C-407E-A947-70E740481C1C}">
                <a14:useLocalDpi xmlns:a14="http://schemas.microsoft.com/office/drawing/2010/main" val="0"/>
              </a:ext>
            </a:extLst>
          </a:blip>
          <a:stretch>
            <a:fillRect/>
          </a:stretch>
        </p:blipFill>
        <p:spPr>
          <a:xfrm>
            <a:off x="1754341" y="3068960"/>
            <a:ext cx="5832648" cy="3168352"/>
          </a:xfrm>
          <a:prstGeom prst="rect">
            <a:avLst/>
          </a:prstGeom>
        </p:spPr>
      </p:pic>
    </p:spTree>
    <p:extLst>
      <p:ext uri="{BB962C8B-B14F-4D97-AF65-F5344CB8AC3E}">
        <p14:creationId xmlns:p14="http://schemas.microsoft.com/office/powerpoint/2010/main" val="255572293"/>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1000"/>
                                        <p:tgtEl>
                                          <p:spTgt spid="2">
                                            <p:txEl>
                                              <p:pRg st="1" end="1"/>
                                            </p:txEl>
                                          </p:spTgt>
                                        </p:tgtEl>
                                      </p:cBhvr>
                                    </p:animEffect>
                                    <p:anim calcmode="lin" valueType="num">
                                      <p:cBhvr>
                                        <p:cTn id="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1000"/>
                                        <p:tgtEl>
                                          <p:spTgt spid="2">
                                            <p:txEl>
                                              <p:pRg st="3" end="3"/>
                                            </p:txEl>
                                          </p:spTgt>
                                        </p:tgtEl>
                                      </p:cBhvr>
                                    </p:animEffect>
                                    <p:anim calcmode="lin" valueType="num">
                                      <p:cBhvr>
                                        <p:cTn id="1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
                                            <p:txEl>
                                              <p:pRg st="19" end="19"/>
                                            </p:txEl>
                                          </p:spTgt>
                                        </p:tgtEl>
                                        <p:attrNameLst>
                                          <p:attrName>style.visibility</p:attrName>
                                        </p:attrNameLst>
                                      </p:cBhvr>
                                      <p:to>
                                        <p:strVal val="visible"/>
                                      </p:to>
                                    </p:set>
                                    <p:animEffect transition="in" filter="fade">
                                      <p:cBhvr>
                                        <p:cTn id="17" dur="1000"/>
                                        <p:tgtEl>
                                          <p:spTgt spid="2">
                                            <p:txEl>
                                              <p:pRg st="19" end="19"/>
                                            </p:txEl>
                                          </p:spTgt>
                                        </p:tgtEl>
                                      </p:cBhvr>
                                    </p:animEffect>
                                    <p:anim calcmode="lin" valueType="num">
                                      <p:cBhvr>
                                        <p:cTn id="18" dur="1000" fill="hold"/>
                                        <p:tgtEl>
                                          <p:spTgt spid="2">
                                            <p:txEl>
                                              <p:pRg st="19" end="19"/>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19" end="19"/>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1000"/>
                                        <p:tgtEl>
                                          <p:spTgt spid="3"/>
                                        </p:tgtEl>
                                      </p:cBhvr>
                                    </p:animEffect>
                                    <p:anim calcmode="lin" valueType="num">
                                      <p:cBhvr>
                                        <p:cTn id="25" dur="1000" fill="hold"/>
                                        <p:tgtEl>
                                          <p:spTgt spid="3"/>
                                        </p:tgtEl>
                                        <p:attrNameLst>
                                          <p:attrName>ppt_x</p:attrName>
                                        </p:attrNameLst>
                                      </p:cBhvr>
                                      <p:tavLst>
                                        <p:tav tm="0">
                                          <p:val>
                                            <p:strVal val="#ppt_x"/>
                                          </p:val>
                                        </p:tav>
                                        <p:tav tm="100000">
                                          <p:val>
                                            <p:strVal val="#ppt_x"/>
                                          </p:val>
                                        </p:tav>
                                      </p:tavLst>
                                    </p:anim>
                                    <p:anim calcmode="lin" valueType="num">
                                      <p:cBhvr>
                                        <p:cTn id="2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1" nodeType="clickEffect">
                                  <p:stCondLst>
                                    <p:cond delay="0"/>
                                  </p:stCondLst>
                                  <p:childTnLst>
                                    <p:set>
                                      <p:cBhvr>
                                        <p:cTn id="30" dur="1" fill="hold">
                                          <p:stCondLst>
                                            <p:cond delay="0"/>
                                          </p:stCondLst>
                                        </p:cTn>
                                        <p:tgtEl>
                                          <p:spTgt spid="2">
                                            <p:txEl>
                                              <p:pRg st="1" end="1"/>
                                            </p:txEl>
                                          </p:spTgt>
                                        </p:tgtEl>
                                        <p:attrNameLst>
                                          <p:attrName>style.visibility</p:attrName>
                                        </p:attrNameLst>
                                      </p:cBhvr>
                                      <p:to>
                                        <p:strVal val="visible"/>
                                      </p:to>
                                    </p:set>
                                    <p:anim calcmode="lin" valueType="num">
                                      <p:cBhvr additive="base">
                                        <p:cTn id="3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1" nodeType="withEffect">
                                  <p:stCondLst>
                                    <p:cond delay="0"/>
                                  </p:stCondLst>
                                  <p:childTnLst>
                                    <p:set>
                                      <p:cBhvr>
                                        <p:cTn id="34" dur="1" fill="hold">
                                          <p:stCondLst>
                                            <p:cond delay="0"/>
                                          </p:stCondLst>
                                        </p:cTn>
                                        <p:tgtEl>
                                          <p:spTgt spid="2">
                                            <p:txEl>
                                              <p:pRg st="3" end="3"/>
                                            </p:txEl>
                                          </p:spTgt>
                                        </p:tgtEl>
                                        <p:attrNameLst>
                                          <p:attrName>style.visibility</p:attrName>
                                        </p:attrNameLst>
                                      </p:cBhvr>
                                      <p:to>
                                        <p:strVal val="visible"/>
                                      </p:to>
                                    </p:set>
                                    <p:anim calcmode="lin" valueType="num">
                                      <p:cBhvr additive="base">
                                        <p:cTn id="3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3" end="3"/>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1" nodeType="withEffect">
                                  <p:stCondLst>
                                    <p:cond delay="0"/>
                                  </p:stCondLst>
                                  <p:childTnLst>
                                    <p:set>
                                      <p:cBhvr>
                                        <p:cTn id="38" dur="1" fill="hold">
                                          <p:stCondLst>
                                            <p:cond delay="0"/>
                                          </p:stCondLst>
                                        </p:cTn>
                                        <p:tgtEl>
                                          <p:spTgt spid="2">
                                            <p:txEl>
                                              <p:pRg st="19" end="19"/>
                                            </p:txEl>
                                          </p:spTgt>
                                        </p:tgtEl>
                                        <p:attrNameLst>
                                          <p:attrName>style.visibility</p:attrName>
                                        </p:attrNameLst>
                                      </p:cBhvr>
                                      <p:to>
                                        <p:strVal val="visible"/>
                                      </p:to>
                                    </p:set>
                                    <p:anim calcmode="lin" valueType="num">
                                      <p:cBhvr additive="base">
                                        <p:cTn id="39" dur="500" fill="hold"/>
                                        <p:tgtEl>
                                          <p:spTgt spid="2">
                                            <p:txEl>
                                              <p:pRg st="19" end="19"/>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19" end="1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2" grpId="1" build="p"/>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395536" y="188640"/>
            <a:ext cx="8352928" cy="1440160"/>
          </a:xfrm>
        </p:spPr>
        <p:txBody>
          <a:bodyPr/>
          <a:lstStyle/>
          <a:p>
            <a:r>
              <a:rPr lang="pt-BR" sz="4000" b="1" dirty="0" smtClean="0">
                <a:latin typeface="Arial" pitchFamily="34" charset="0"/>
                <a:cs typeface="Arial" pitchFamily="34" charset="0"/>
              </a:rPr>
              <a:t>3 CONSUMIDOR</a:t>
            </a:r>
            <a:endParaRPr lang="pt-BR" sz="4000" b="1" dirty="0">
              <a:latin typeface="Arial" pitchFamily="34" charset="0"/>
              <a:cs typeface="Arial" pitchFamily="34" charset="0"/>
            </a:endParaRPr>
          </a:p>
        </p:txBody>
      </p:sp>
      <p:sp>
        <p:nvSpPr>
          <p:cNvPr id="2" name="Espaço Reservado para Conteúdo 1"/>
          <p:cNvSpPr>
            <a:spLocks noGrp="1"/>
          </p:cNvSpPr>
          <p:nvPr>
            <p:ph idx="1"/>
          </p:nvPr>
        </p:nvSpPr>
        <p:spPr>
          <a:xfrm>
            <a:off x="467545" y="2248347"/>
            <a:ext cx="8352928" cy="4493021"/>
          </a:xfrm>
        </p:spPr>
        <p:txBody>
          <a:bodyPr>
            <a:normAutofit/>
          </a:bodyPr>
          <a:lstStyle/>
          <a:p>
            <a:pPr algn="ctr"/>
            <a:r>
              <a:rPr lang="pt-BR" sz="2300" b="1" dirty="0" smtClean="0">
                <a:latin typeface="Arial" pitchFamily="34" charset="0"/>
                <a:cs typeface="Arial" pitchFamily="34" charset="0"/>
              </a:rPr>
              <a:t>Fatores de retenção de clientes</a:t>
            </a:r>
          </a:p>
          <a:p>
            <a:pPr>
              <a:buNone/>
            </a:pPr>
            <a:endParaRPr lang="pt-BR" sz="2500" dirty="0" smtClean="0">
              <a:solidFill>
                <a:schemeClr val="accent1">
                  <a:lumMod val="50000"/>
                </a:schemeClr>
              </a:solidFill>
              <a:latin typeface="Arial" pitchFamily="34" charset="0"/>
              <a:cs typeface="Arial" pitchFamily="34" charset="0"/>
            </a:endParaRPr>
          </a:p>
          <a:p>
            <a:r>
              <a:rPr lang="pt-BR" sz="2500" dirty="0" smtClean="0">
                <a:solidFill>
                  <a:schemeClr val="tx1"/>
                </a:solidFill>
                <a:latin typeface="Arial" pitchFamily="34" charset="0"/>
                <a:cs typeface="Arial" pitchFamily="34" charset="0"/>
              </a:rPr>
              <a:t>Fornecer produtos a um preço justo, ou seja, cobrar o que realmente os benefícios daquele produto valem. </a:t>
            </a:r>
          </a:p>
          <a:p>
            <a:endParaRPr lang="pt-BR" sz="2500" dirty="0">
              <a:latin typeface="Arial" pitchFamily="34" charset="0"/>
              <a:cs typeface="Arial" pitchFamily="34" charset="0"/>
            </a:endParaRPr>
          </a:p>
          <a:p>
            <a:r>
              <a:rPr lang="pt-BR" sz="2500" dirty="0" smtClean="0">
                <a:latin typeface="Arial" pitchFamily="34" charset="0"/>
                <a:cs typeface="Arial" pitchFamily="34" charset="0"/>
              </a:rPr>
              <a:t>Entregar o que prometeu.</a:t>
            </a:r>
          </a:p>
          <a:p>
            <a:pPr>
              <a:buNone/>
            </a:pPr>
            <a:endParaRPr lang="pt-BR" sz="2500" dirty="0" smtClean="0">
              <a:latin typeface="Arial" pitchFamily="34" charset="0"/>
              <a:cs typeface="Arial" pitchFamily="34" charset="0"/>
            </a:endParaRPr>
          </a:p>
          <a:p>
            <a:r>
              <a:rPr lang="pt-BR" sz="2500" dirty="0" smtClean="0">
                <a:latin typeface="Arial" pitchFamily="34" charset="0"/>
                <a:cs typeface="Arial" pitchFamily="34" charset="0"/>
              </a:rPr>
              <a:t>Aumentar os benefícios que o produto/ serviço proporcionam aos clientes também aumentando o valor para o consumidor.</a:t>
            </a:r>
          </a:p>
          <a:p>
            <a:pPr marL="0" indent="0">
              <a:spcBef>
                <a:spcPts val="0"/>
              </a:spcBef>
              <a:buNone/>
            </a:pPr>
            <a:endParaRPr lang="pt-BR" sz="2500" dirty="0" smtClean="0">
              <a:latin typeface="Arial" pitchFamily="34" charset="0"/>
              <a:cs typeface="Arial" pitchFamily="34" charset="0"/>
            </a:endParaRPr>
          </a:p>
          <a:p>
            <a:pPr marL="0" indent="0">
              <a:spcBef>
                <a:spcPts val="0"/>
              </a:spcBef>
              <a:buNone/>
            </a:pPr>
            <a:endParaRPr lang="pt-BR" sz="2500" dirty="0">
              <a:latin typeface="Arial" pitchFamily="34" charset="0"/>
              <a:cs typeface="Arial" pitchFamily="34" charset="0"/>
            </a:endParaRPr>
          </a:p>
        </p:txBody>
      </p:sp>
    </p:spTree>
    <p:extLst>
      <p:ext uri="{BB962C8B-B14F-4D97-AF65-F5344CB8AC3E}">
        <p14:creationId xmlns:p14="http://schemas.microsoft.com/office/powerpoint/2010/main" val="2317166223"/>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apa Dura">
  <a:themeElements>
    <a:clrScheme name="Capa Dura">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apa Dura">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apa Dura">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Trek</Template>
  <TotalTime>1376</TotalTime>
  <Words>1621</Words>
  <Application>Microsoft Office PowerPoint</Application>
  <PresentationFormat>Apresentação na tela (4:3)</PresentationFormat>
  <Paragraphs>264</Paragraphs>
  <Slides>23</Slides>
  <Notes>8</Notes>
  <HiddenSlides>0</HiddenSlides>
  <MMClips>0</MMClips>
  <ScaleCrop>false</ScaleCrop>
  <HeadingPairs>
    <vt:vector size="4" baseType="variant">
      <vt:variant>
        <vt:lpstr>Tema</vt:lpstr>
      </vt:variant>
      <vt:variant>
        <vt:i4>1</vt:i4>
      </vt:variant>
      <vt:variant>
        <vt:lpstr>Títulos de slides</vt:lpstr>
      </vt:variant>
      <vt:variant>
        <vt:i4>23</vt:i4>
      </vt:variant>
    </vt:vector>
  </HeadingPairs>
  <TitlesOfParts>
    <vt:vector size="24" baseType="lpstr">
      <vt:lpstr>Capa Dura</vt:lpstr>
      <vt:lpstr>Apresentação do PowerPoint</vt:lpstr>
      <vt:lpstr>1 INTRODUÇÃO</vt:lpstr>
      <vt:lpstr>OBJETIVOS</vt:lpstr>
      <vt:lpstr>METODOLOGIA</vt:lpstr>
      <vt:lpstr>2 MARKETING</vt:lpstr>
      <vt:lpstr>3 CONSUMIDOR</vt:lpstr>
      <vt:lpstr>3 CONSUMIDOR</vt:lpstr>
      <vt:lpstr>3 CONSUMIDOR</vt:lpstr>
      <vt:lpstr>3 CONSUMIDOR</vt:lpstr>
      <vt:lpstr>RESULTADOS E DISCUSSÕES</vt:lpstr>
      <vt:lpstr>Sexo e Faixa etária dos clientes entrevistados.</vt:lpstr>
      <vt:lpstr>Conhecendo a loja e Confiança dos clientes na marca Frigopraia.</vt:lpstr>
      <vt:lpstr>Avaliação dos produtos e preços do Frigopraia.</vt:lpstr>
      <vt:lpstr>Avaliação dos Kit’s promocionais e atendimento</vt:lpstr>
      <vt:lpstr>Ranking das vendas dos produtos e kit´s promocionais.</vt:lpstr>
      <vt:lpstr>Diferencial competitivo percebido pelo cliente</vt:lpstr>
      <vt:lpstr>CONCLUSÃO</vt:lpstr>
      <vt:lpstr>Resultados obtidos  </vt:lpstr>
      <vt:lpstr>REFERÊNCIAS</vt:lpstr>
      <vt:lpstr>REFERÊNCIAS</vt:lpstr>
      <vt:lpstr>REFERÊNCIAS</vt:lpstr>
      <vt:lpstr>REFERÊNCIAS</vt:lpstr>
      <vt:lpstr>Obrigado!</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RESPONSABILIDADE CIVIL DO ESTADO POR ATOS DE SUAS FORÇAS POLICIAIS</dc:title>
  <dc:creator>Bruno</dc:creator>
  <cp:lastModifiedBy>Idéia</cp:lastModifiedBy>
  <cp:revision>135</cp:revision>
  <cp:lastPrinted>2013-06-11T21:39:00Z</cp:lastPrinted>
  <dcterms:created xsi:type="dcterms:W3CDTF">2013-06-09T03:09:46Z</dcterms:created>
  <dcterms:modified xsi:type="dcterms:W3CDTF">2014-07-22T13:04:48Z</dcterms:modified>
</cp:coreProperties>
</file>