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59" r:id="rId5"/>
    <p:sldId id="274" r:id="rId6"/>
    <p:sldId id="276" r:id="rId7"/>
    <p:sldId id="271" r:id="rId8"/>
    <p:sldId id="277" r:id="rId9"/>
    <p:sldId id="272" r:id="rId10"/>
    <p:sldId id="263" r:id="rId11"/>
    <p:sldId id="264" r:id="rId12"/>
    <p:sldId id="281" r:id="rId13"/>
    <p:sldId id="283" r:id="rId14"/>
    <p:sldId id="284" r:id="rId15"/>
    <p:sldId id="279" r:id="rId16"/>
    <p:sldId id="282" r:id="rId17"/>
    <p:sldId id="285" r:id="rId18"/>
    <p:sldId id="273" r:id="rId19"/>
    <p:sldId id="266" r:id="rId20"/>
    <p:sldId id="267" r:id="rId21"/>
    <p:sldId id="26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59842"/>
            <a:ext cx="8229600" cy="868958"/>
          </a:xfrm>
        </p:spPr>
        <p:txBody>
          <a:bodyPr/>
          <a:lstStyle>
            <a:lvl1pPr algn="l"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5395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BABD0-FD40-4B54-8714-B255CB6C5A6F}" type="datetimeFigureOut">
              <a:rPr lang="pt-BR" smtClean="0"/>
              <a:pPr/>
              <a:t>16/12/2013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60DD0-388B-492B-857F-68A67DC1AD69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54081"/>
            <a:ext cx="9144000" cy="303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" y="188640"/>
            <a:ext cx="7929586" cy="681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upo 13"/>
          <p:cNvGrpSpPr/>
          <p:nvPr userDrawn="1"/>
        </p:nvGrpSpPr>
        <p:grpSpPr>
          <a:xfrm>
            <a:off x="7600950" y="116632"/>
            <a:ext cx="1543050" cy="1288162"/>
            <a:chOff x="7600950" y="214290"/>
            <a:chExt cx="1543050" cy="1288162"/>
          </a:xfrm>
        </p:grpSpPr>
        <p:pic>
          <p:nvPicPr>
            <p:cNvPr id="1026" name="Imagem 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7924957" y="214290"/>
              <a:ext cx="1000100" cy="9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7600950" y="1150027"/>
              <a:ext cx="15430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60040" y="2391023"/>
            <a:ext cx="7772400" cy="1470025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eficiência organizacional com base no gerenciamento de projetos: estudo de caso da AIESEC no Brasil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2232248"/>
          </a:xfrm>
        </p:spPr>
        <p:txBody>
          <a:bodyPr>
            <a:noAutofit/>
          </a:bodyPr>
          <a:lstStyle/>
          <a:p>
            <a:endParaRPr lang="pt-BR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Rafael Oliveira Carvalho Neto</a:t>
            </a:r>
          </a:p>
          <a:p>
            <a:r>
              <a:rPr lang="pt-B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Orientador: </a:t>
            </a:r>
            <a:r>
              <a:rPr lang="pt-B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Me. Sérgio Sampaio </a:t>
            </a:r>
            <a:r>
              <a:rPr lang="pt-BR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Cutrim</a:t>
            </a:r>
            <a:endParaRPr lang="pt-BR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São Luís – MA</a:t>
            </a:r>
          </a:p>
          <a:p>
            <a:r>
              <a:rPr lang="pt-B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endParaRPr lang="pt-BR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ítulo 4"/>
          <p:cNvSpPr txBox="1">
            <a:spLocks/>
          </p:cNvSpPr>
          <p:nvPr/>
        </p:nvSpPr>
        <p:spPr>
          <a:xfrm>
            <a:off x="1331640" y="1052736"/>
            <a:ext cx="6400800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do Maranhão</a:t>
            </a:r>
          </a:p>
          <a:p>
            <a:r>
              <a:rPr lang="pt-B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Centro de Ciências Sociais</a:t>
            </a:r>
          </a:p>
          <a:p>
            <a:r>
              <a:rPr lang="pt-B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Curso de Administração</a:t>
            </a:r>
            <a:endParaRPr lang="pt-B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3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Pesquisa bibliográfica</a:t>
            </a:r>
          </a:p>
          <a:p>
            <a:pPr lvl="2"/>
            <a:r>
              <a:rPr lang="pt-BR" dirty="0" smtClean="0"/>
              <a:t>Livros e trabalhos acadêmicos.</a:t>
            </a:r>
          </a:p>
          <a:p>
            <a:endParaRPr lang="pt-BR" dirty="0"/>
          </a:p>
          <a:p>
            <a:r>
              <a:rPr lang="pt-BR" sz="2800" dirty="0" smtClean="0"/>
              <a:t>Estudo de caso</a:t>
            </a:r>
          </a:p>
          <a:p>
            <a:pPr lvl="2"/>
            <a:r>
              <a:rPr lang="pt-BR" dirty="0" smtClean="0"/>
              <a:t>Pesquisa realizada através do sistema gerencial da AIESEC Internacional (documento, planilhas e manuais).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98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57200" y="1772816"/>
            <a:ext cx="8229600" cy="445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800" dirty="0" smtClean="0"/>
              <a:t>Resultados da eficiência no ano de 2012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dados da pesquisa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633330"/>
              </p:ext>
            </p:extLst>
          </p:nvPr>
        </p:nvGraphicFramePr>
        <p:xfrm>
          <a:off x="3059831" y="2420888"/>
          <a:ext cx="5760641" cy="1717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235"/>
                <a:gridCol w="1010691"/>
                <a:gridCol w="507555"/>
                <a:gridCol w="1187487"/>
                <a:gridCol w="401477"/>
                <a:gridCol w="1312719"/>
                <a:gridCol w="401477"/>
              </a:tblGrid>
              <a:tr h="200025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Quadro 4: Resultado de eficiência em intercâmbios sociais no ano de 2012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Trimestre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Realizados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Selecionados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abertas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1122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2694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790152"/>
              </p:ext>
            </p:extLst>
          </p:nvPr>
        </p:nvGraphicFramePr>
        <p:xfrm>
          <a:off x="3059832" y="4365104"/>
          <a:ext cx="5760640" cy="1717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4684"/>
                <a:gridCol w="985742"/>
                <a:gridCol w="391190"/>
                <a:gridCol w="1158044"/>
                <a:gridCol w="495460"/>
                <a:gridCol w="1280060"/>
                <a:gridCol w="495460"/>
              </a:tblGrid>
              <a:tr h="203767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Quadro 5: Resultado em intercâmbios profissionais no ano de 2012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4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Trimestre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Realizados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Ef,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Selecionados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abertas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4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4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4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4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4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1090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850391"/>
              </p:ext>
            </p:extLst>
          </p:nvPr>
        </p:nvGraphicFramePr>
        <p:xfrm>
          <a:off x="323528" y="2420888"/>
          <a:ext cx="2438400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105"/>
                <a:gridCol w="1471295"/>
              </a:tblGrid>
              <a:tr h="2000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Quadro 3: Quantidade de membros no ano de 2012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Quantidade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1º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2292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1844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10801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322727" y="6114782"/>
            <a:ext cx="3273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AIESEC </a:t>
            </a:r>
            <a:r>
              <a:rPr lang="pt-BR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(2013)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4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dados da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200" dirty="0" smtClean="0"/>
              <a:t>Os </a:t>
            </a:r>
            <a:r>
              <a:rPr lang="pt-BR" sz="2200" dirty="0"/>
              <a:t>coordenadores eram selecionados em dois momentos no fim e no meio do ano e iniciavam suas atividades em Janeiro e em Julho, havendo uma quebra no momento de pico de atividades, fazendo com que o foco nas atividades caísse e por consequência os resultados.</a:t>
            </a:r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56992"/>
            <a:ext cx="4392488" cy="26442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2378595" y="5970766"/>
            <a:ext cx="3273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AIESEC </a:t>
            </a:r>
            <a:r>
              <a:rPr lang="pt-BR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(2013)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0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dados da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4000" dirty="0" smtClean="0"/>
              <a:t>Iniciação</a:t>
            </a:r>
          </a:p>
          <a:p>
            <a:pPr algn="just"/>
            <a:r>
              <a:rPr lang="pt-BR" dirty="0" smtClean="0"/>
              <a:t>Estudo de viabilidade: </a:t>
            </a:r>
            <a:r>
              <a:rPr lang="pt-BR" dirty="0"/>
              <a:t>Através do questionário e das reuniões com os diretores locais, foi possível identificar quais lugares já trabalhavam com projetos, e as mudanças que trouxeram nos resultados de determinado escritório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Desenvolvimento do termo de abertura: </a:t>
            </a:r>
            <a:r>
              <a:rPr lang="pt-BR" dirty="0"/>
              <a:t>“Para trabalhar com o modelo de gestão de projetos, a fim de tornar as estruturas mais flexíveis, para crescermos no número de intercâmbios, tornando a proposição de valor dos programas mais atraentes e as operações mais eficientes</a:t>
            </a:r>
            <a:r>
              <a:rPr lang="pt-BR" dirty="0" smtClean="0"/>
              <a:t>” (AIESEC no Brasil, 2012)</a:t>
            </a:r>
          </a:p>
          <a:p>
            <a:pPr algn="just"/>
            <a:r>
              <a:rPr lang="pt-BR" dirty="0" smtClean="0"/>
              <a:t>Proposta: </a:t>
            </a:r>
            <a:r>
              <a:rPr lang="pt-BR" dirty="0"/>
              <a:t>A organização trabalharia com projetos, seguindo o cronograma mundial, uma equipe só seria formada caso houvesse necessidade e fosse viável a execução de um projeto, o tempo seria mais curto, com duração de 2 a 3 meses.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766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da dados da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Planejamento</a:t>
            </a:r>
          </a:p>
          <a:p>
            <a:r>
              <a:rPr lang="pt-BR" dirty="0" smtClean="0"/>
              <a:t>Desenvolvimento das atividades</a:t>
            </a:r>
          </a:p>
          <a:p>
            <a:r>
              <a:rPr lang="pt-BR" dirty="0" smtClean="0"/>
              <a:t>Coletar </a:t>
            </a:r>
            <a:r>
              <a:rPr lang="pt-BR" dirty="0"/>
              <a:t>os requisitos</a:t>
            </a:r>
          </a:p>
          <a:p>
            <a:r>
              <a:rPr lang="pt-BR" dirty="0"/>
              <a:t>Padronização das estruturas</a:t>
            </a:r>
          </a:p>
          <a:p>
            <a:r>
              <a:rPr lang="pt-BR" dirty="0"/>
              <a:t>Criação do portfólios de projetos</a:t>
            </a:r>
          </a:p>
          <a:p>
            <a:r>
              <a:rPr lang="pt-BR" dirty="0"/>
              <a:t>Testes</a:t>
            </a:r>
          </a:p>
          <a:p>
            <a:r>
              <a:rPr lang="pt-BR" dirty="0"/>
              <a:t>Comunicação</a:t>
            </a:r>
          </a:p>
          <a:p>
            <a:r>
              <a:rPr lang="pt-BR" dirty="0"/>
              <a:t>Planejamento da qualidade</a:t>
            </a:r>
          </a:p>
          <a:p>
            <a:r>
              <a:rPr lang="pt-BR" dirty="0"/>
              <a:t>Riscos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518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dados da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Execução</a:t>
            </a:r>
          </a:p>
          <a:p>
            <a:pPr lvl="2"/>
            <a:r>
              <a:rPr lang="pt-BR" sz="2000" dirty="0" smtClean="0"/>
              <a:t>Encontro nacional dos presidentes</a:t>
            </a:r>
          </a:p>
          <a:p>
            <a:pPr lvl="2"/>
            <a:r>
              <a:rPr lang="pt-BR" sz="2000" dirty="0" smtClean="0"/>
              <a:t>Conferência nacional de liderança</a:t>
            </a:r>
          </a:p>
          <a:p>
            <a:pPr lvl="2"/>
            <a:r>
              <a:rPr lang="pt-BR" sz="2000" dirty="0" smtClean="0"/>
              <a:t>Treinamentos on-line</a:t>
            </a:r>
          </a:p>
          <a:p>
            <a:pPr lvl="2"/>
            <a:r>
              <a:rPr lang="pt-BR" sz="2000" dirty="0" smtClean="0"/>
              <a:t>Base do gerenciamento de projetos</a:t>
            </a:r>
            <a:endParaRPr lang="pt-BR" sz="2000" dirty="0"/>
          </a:p>
          <a:p>
            <a:pPr lvl="2"/>
            <a:r>
              <a:rPr lang="pt-BR" sz="2000" dirty="0" smtClean="0"/>
              <a:t>Criação do cargo de Desenvolvimento</a:t>
            </a:r>
          </a:p>
          <a:p>
            <a:pPr lvl="2"/>
            <a:r>
              <a:rPr lang="pt-BR" sz="2000" dirty="0" smtClean="0"/>
              <a:t>Elaboração de planejamento</a:t>
            </a:r>
          </a:p>
          <a:p>
            <a:pPr lvl="2"/>
            <a:r>
              <a:rPr lang="pt-BR" sz="2000" dirty="0" smtClean="0"/>
              <a:t>Implementação de ferramentas</a:t>
            </a:r>
          </a:p>
          <a:p>
            <a:pPr lvl="2"/>
            <a:r>
              <a:rPr lang="pt-BR" sz="2000" dirty="0" smtClean="0"/>
              <a:t>Mobilização da equipe</a:t>
            </a:r>
            <a:endParaRPr lang="pt-BR" sz="2000" dirty="0"/>
          </a:p>
          <a:p>
            <a:r>
              <a:rPr lang="pt-BR" sz="2800" dirty="0" smtClean="0"/>
              <a:t>Encerramento</a:t>
            </a: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598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dados da pesquisa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27953"/>
              </p:ext>
            </p:extLst>
          </p:nvPr>
        </p:nvGraphicFramePr>
        <p:xfrm>
          <a:off x="504932" y="1844824"/>
          <a:ext cx="8134136" cy="4047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3149"/>
                <a:gridCol w="3029152"/>
                <a:gridCol w="3191835"/>
              </a:tblGrid>
              <a:tr h="0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Quadro 7 – Comparativo entre a execução do projeto e a metodologia proposta pelo PMI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Execução da AIESEC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PMI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Iniciação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(Fase de idealização e aprovação)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Estudo de viabilidade, elaboração do documento “Trabalhando a estrutura de projetos”, contendo o objetivo do projeto e as mensuráveis.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Desenvolvimento do termo de abertura e identificar partes interessadas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Planejamento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(Fase onde são organizadas e definidas as atividades)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Desenvolvimento das atividades, planejamento de requisitos, padronização das estruturas, criação do portfólio de projetos testes, definição da comunicação, planejamento da qualidade, definição dos riscos e possíveis soluções. 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Planejar requisitos, escopo, cronograma, estimativa de custos, orçamento, qualidade, recursos humanos, comunicação, aquisição e avalia riscos.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20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dados da pesquisa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767972"/>
              </p:ext>
            </p:extLst>
          </p:nvPr>
        </p:nvGraphicFramePr>
        <p:xfrm>
          <a:off x="539552" y="1773238"/>
          <a:ext cx="8208912" cy="4482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736"/>
                <a:gridCol w="3056999"/>
                <a:gridCol w="3221177"/>
              </a:tblGrid>
              <a:tr h="193606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Quadro 7 – Comparativo entre a execução do projeto e a metodologia proposta pelo PMI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36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Fases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Execução da AIESEC</a:t>
                      </a:r>
                      <a:endParaRPr lang="pt-BR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PMI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</a:tr>
              <a:tr h="15488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Execução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(Fase de execução do planejado, as atividades propostas estão sedo realizadas e o projeto implementado)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Encontro nacional dos presidentes, conferência nacional e treinamentos on-line, criação do documento “Base do gerenciamento de projetos”, criação do cargo de Desenvolvimento, ferramenta de planejamento, Podio, AMT e NPS para auxilio na gestão dos projetos e processo seletivo para recrutamento de novos membros.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Gerenciamento do projeto, verificação do escopo, controla o cronograma, custos, controla e garante a qualidade, mobilização e gerenciamento da equipe, distribuição das informações, reporte de desempenho, monitora riscos e realiza aquisições.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</a:tr>
              <a:tr h="5808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(Oficialização do termino das atividades)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Conferência para gerentes de projetos.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projeto e encerra aquisições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401" marR="484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9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dados da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/>
              <a:t>Resultados </a:t>
            </a:r>
            <a:r>
              <a:rPr lang="pt-BR" sz="2800" dirty="0" smtClean="0"/>
              <a:t>obtidos em 2013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073833"/>
              </p:ext>
            </p:extLst>
          </p:nvPr>
        </p:nvGraphicFramePr>
        <p:xfrm>
          <a:off x="467544" y="2348880"/>
          <a:ext cx="2438400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105"/>
                <a:gridCol w="1471295"/>
              </a:tblGrid>
              <a:tr h="2000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Quadro 8 - Quantidade de membros no ano de 2013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Quantidade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2750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2916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10131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078668"/>
              </p:ext>
            </p:extLst>
          </p:nvPr>
        </p:nvGraphicFramePr>
        <p:xfrm>
          <a:off x="3203849" y="2348880"/>
          <a:ext cx="5472607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4743"/>
                <a:gridCol w="1016181"/>
                <a:gridCol w="333108"/>
                <a:gridCol w="1193571"/>
                <a:gridCol w="333108"/>
                <a:gridCol w="1318788"/>
                <a:gridCol w="333108"/>
              </a:tblGrid>
              <a:tr h="200025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Quadro 9 - Resultado de eficiência em intercâmbios sociais no ano de 2013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Realizados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Selecionados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abertas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2º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1784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1248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1306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3133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10900"/>
              </p:ext>
            </p:extLst>
          </p:nvPr>
        </p:nvGraphicFramePr>
        <p:xfrm>
          <a:off x="3203847" y="4418416"/>
          <a:ext cx="5472609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9818"/>
                <a:gridCol w="966903"/>
                <a:gridCol w="337765"/>
                <a:gridCol w="1137007"/>
                <a:gridCol w="415086"/>
                <a:gridCol w="1255834"/>
                <a:gridCol w="480196"/>
              </a:tblGrid>
              <a:tr h="200025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Quadro 10 </a:t>
                      </a:r>
                      <a:r>
                        <a:rPr lang="pt-BR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Resultado de eficiência </a:t>
                      </a: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 intercâmbios profissionais no ano de 2013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Trimestre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Realizados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Selecionados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Ef.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abertas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1º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2º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4º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5496" y="6114782"/>
            <a:ext cx="3273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AIESEC </a:t>
            </a:r>
            <a:r>
              <a:rPr lang="pt-BR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(2013)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3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800" dirty="0" smtClean="0"/>
              <a:t>Conclusão</a:t>
            </a:r>
          </a:p>
          <a:p>
            <a:pPr marL="0" indent="0">
              <a:buNone/>
            </a:pPr>
            <a:endParaRPr lang="pt-BR" sz="2000" dirty="0" smtClean="0"/>
          </a:p>
          <a:p>
            <a:pPr algn="just"/>
            <a:r>
              <a:rPr lang="pt-BR" sz="2200" dirty="0"/>
              <a:t>Mudar uma organização para qualquer estrutura é algo que leva tempo para o alcance da </a:t>
            </a:r>
            <a:r>
              <a:rPr lang="pt-BR" sz="2200" dirty="0" smtClean="0"/>
              <a:t>maturação</a:t>
            </a:r>
            <a:r>
              <a:rPr lang="pt-BR" sz="2200" dirty="0"/>
              <a:t>;</a:t>
            </a:r>
            <a:endParaRPr lang="pt-BR" sz="2200" dirty="0" smtClean="0"/>
          </a:p>
          <a:p>
            <a:pPr algn="just"/>
            <a:r>
              <a:rPr lang="pt-BR" sz="2200" dirty="0" smtClean="0"/>
              <a:t>Trabalharam </a:t>
            </a:r>
            <a:r>
              <a:rPr lang="pt-BR" sz="2200" dirty="0"/>
              <a:t>em um ciclo de vida de fase única; iniciação, planejamento, execução e encerramento, tendo como base o </a:t>
            </a:r>
            <a:r>
              <a:rPr lang="pt-BR" sz="2200" dirty="0" smtClean="0"/>
              <a:t>PMI;</a:t>
            </a:r>
          </a:p>
          <a:p>
            <a:pPr algn="just"/>
            <a:r>
              <a:rPr lang="pt-BR" sz="2400" dirty="0" smtClean="0"/>
              <a:t>Houve </a:t>
            </a:r>
            <a:r>
              <a:rPr lang="pt-BR" sz="2400" dirty="0"/>
              <a:t>implantação de ferramentas de controle e de gestão, criação de processos comuns e de um portfólio de projetos, além de todo o suporte para a capacitação de todos os </a:t>
            </a:r>
            <a:r>
              <a:rPr lang="pt-BR" sz="2400" dirty="0" smtClean="0"/>
              <a:t>membros;</a:t>
            </a:r>
          </a:p>
          <a:p>
            <a:pPr algn="just"/>
            <a:r>
              <a:rPr lang="pt-BR" sz="2400" dirty="0" smtClean="0"/>
              <a:t>O fator </a:t>
            </a:r>
            <a:r>
              <a:rPr lang="pt-BR" sz="2400" dirty="0"/>
              <a:t>que mais ficou evidente, é que não há qualquer modelo de maturidade</a:t>
            </a:r>
            <a:endParaRPr lang="pt-BR" sz="2200" dirty="0" smtClean="0"/>
          </a:p>
          <a:p>
            <a:pPr algn="just"/>
            <a:r>
              <a:rPr lang="pt-BR" sz="2200" dirty="0" smtClean="0"/>
              <a:t>Em </a:t>
            </a:r>
            <a:r>
              <a:rPr lang="pt-BR" sz="2200" dirty="0"/>
              <a:t>números, a organização obteve algumas alterações no quadro geral, aumentando a eficiência dos membros, mas de uma forma pouco expressiva</a:t>
            </a:r>
            <a:r>
              <a:rPr lang="pt-BR" sz="2200" dirty="0" smtClean="0"/>
              <a:t>.</a:t>
            </a:r>
            <a:endParaRPr lang="pt-BR" sz="2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851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Estudo da gestão de projetos</a:t>
            </a:r>
          </a:p>
          <a:p>
            <a:r>
              <a:rPr lang="pt-BR" dirty="0" smtClean="0"/>
              <a:t>Processos de gerenciamento de projetos</a:t>
            </a:r>
          </a:p>
          <a:p>
            <a:r>
              <a:rPr lang="pt-BR" dirty="0" smtClean="0"/>
              <a:t>As áreas de conhecimento</a:t>
            </a:r>
          </a:p>
          <a:p>
            <a:r>
              <a:rPr lang="pt-BR" dirty="0" smtClean="0"/>
              <a:t>Mudança nas organizações</a:t>
            </a:r>
          </a:p>
          <a:p>
            <a:r>
              <a:rPr lang="pt-BR" dirty="0" smtClean="0"/>
              <a:t>Estudo de caso</a:t>
            </a:r>
          </a:p>
          <a:p>
            <a:r>
              <a:rPr lang="pt-BR" dirty="0" smtClean="0"/>
              <a:t>Metodologia</a:t>
            </a:r>
          </a:p>
          <a:p>
            <a:r>
              <a:rPr lang="pt-BR" dirty="0" smtClean="0"/>
              <a:t>Análise dos Resultados</a:t>
            </a:r>
          </a:p>
          <a:p>
            <a:r>
              <a:rPr lang="pt-BR" dirty="0" smtClean="0"/>
              <a:t>Considerações Finais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/>
              <a:t>Recomendações</a:t>
            </a:r>
          </a:p>
          <a:p>
            <a:pPr marL="0" indent="0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A </a:t>
            </a:r>
            <a:r>
              <a:rPr lang="pt-BR" sz="2400" dirty="0"/>
              <a:t>AIESEC deve trabalhar a gestão de projetos em um modelo de maturidade, trabalhando melhor processos, pessoas e a organização, criando um ambiente onde a nova estrutura esteja incorporada ao modelo de trabalho de todos os membros, tornando possível buscar constantemente evoluir e desenvolver novas práticas.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2063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60040" y="2391023"/>
            <a:ext cx="7772400" cy="1470025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eficiência organizacional com base no gerenciamento de projetos: estudo de caso da AIESEC no Brasil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2232248"/>
          </a:xfrm>
        </p:spPr>
        <p:txBody>
          <a:bodyPr>
            <a:noAutofit/>
          </a:bodyPr>
          <a:lstStyle/>
          <a:p>
            <a:endParaRPr lang="pt-BR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Rafael Oliveira Carvalho Neto</a:t>
            </a:r>
          </a:p>
          <a:p>
            <a:r>
              <a:rPr lang="pt-B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Orientador: </a:t>
            </a:r>
            <a:r>
              <a:rPr lang="pt-B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pt-BR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Msc</a:t>
            </a:r>
            <a:r>
              <a:rPr lang="pt-B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Sérgio Sampaio </a:t>
            </a:r>
            <a:r>
              <a:rPr lang="pt-BR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Cutrim</a:t>
            </a:r>
            <a:endParaRPr lang="pt-BR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São Luís – MA</a:t>
            </a:r>
          </a:p>
          <a:p>
            <a:r>
              <a:rPr lang="pt-B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endParaRPr lang="pt-BR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ítulo 4"/>
          <p:cNvSpPr txBox="1">
            <a:spLocks/>
          </p:cNvSpPr>
          <p:nvPr/>
        </p:nvSpPr>
        <p:spPr>
          <a:xfrm>
            <a:off x="1331640" y="1052736"/>
            <a:ext cx="6400800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do Maranhão</a:t>
            </a:r>
          </a:p>
          <a:p>
            <a:r>
              <a:rPr lang="pt-B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Centro de Ciências Sociais</a:t>
            </a:r>
          </a:p>
          <a:p>
            <a:r>
              <a:rPr lang="pt-B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Curso de Administração</a:t>
            </a:r>
            <a:endParaRPr lang="pt-B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9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Objetivos</a:t>
            </a:r>
          </a:p>
          <a:p>
            <a:pPr marL="0" indent="0">
              <a:buNone/>
            </a:pPr>
            <a:endParaRPr lang="pt-BR" sz="2600" dirty="0" smtClean="0"/>
          </a:p>
          <a:p>
            <a:pPr marL="457200" lvl="1" indent="0" algn="just">
              <a:buNone/>
            </a:pPr>
            <a:r>
              <a:rPr lang="pt-BR" b="1" dirty="0" smtClean="0"/>
              <a:t>Objetivo Geral</a:t>
            </a:r>
          </a:p>
          <a:p>
            <a:pPr marL="914400" lvl="2" indent="0" algn="just">
              <a:buNone/>
            </a:pPr>
            <a:r>
              <a:rPr lang="pt-BR" dirty="0" smtClean="0"/>
              <a:t>O objetivo geral é</a:t>
            </a:r>
            <a:r>
              <a:rPr lang="pt-BR" dirty="0"/>
              <a:t> </a:t>
            </a:r>
            <a:r>
              <a:rPr lang="pt-BR" dirty="0" smtClean="0"/>
              <a:t>analisar a eficácia da estrutura organizacional com base no gerenciamento de projetos em função da eficiência nos resultados organizacionais.</a:t>
            </a:r>
          </a:p>
          <a:p>
            <a:pPr marL="914400" lvl="2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r>
              <a:rPr lang="pt-BR" b="1" dirty="0" smtClean="0"/>
              <a:t>Objetivos Específicos</a:t>
            </a:r>
          </a:p>
          <a:p>
            <a:pPr lvl="2" algn="just"/>
            <a:r>
              <a:rPr lang="pt-BR" dirty="0" smtClean="0"/>
              <a:t>Verificar a metodologia de aplicação e adequação a projetos;</a:t>
            </a:r>
          </a:p>
          <a:p>
            <a:pPr lvl="2" algn="just"/>
            <a:r>
              <a:rPr lang="pt-BR" dirty="0" smtClean="0"/>
              <a:t>Avaliar o resultado obtido pelo organização ao longo do ano de 2013;</a:t>
            </a:r>
            <a:endParaRPr lang="pt-BR" dirty="0"/>
          </a:p>
          <a:p>
            <a:pPr lvl="2" algn="just"/>
            <a:r>
              <a:rPr lang="pt-BR" dirty="0" smtClean="0"/>
              <a:t>Traçar um quadro comparativo entre resultados recentes.</a:t>
            </a:r>
            <a:endParaRPr lang="pt-BR" dirty="0"/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245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da gestão de projetos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4000" dirty="0" smtClean="0"/>
              <a:t>Introdução a projetos</a:t>
            </a:r>
          </a:p>
          <a:p>
            <a:endParaRPr lang="pt-BR" dirty="0"/>
          </a:p>
          <a:p>
            <a:pPr algn="just"/>
            <a:r>
              <a:rPr lang="pt-BR" dirty="0" smtClean="0"/>
              <a:t>Projeto </a:t>
            </a:r>
            <a:r>
              <a:rPr lang="pt-BR" dirty="0"/>
              <a:t>é um empreendimento temporário que tem como fim a criação de um produto, serviço ou resultado único, por sua natureza ser temporária, esse empreendimento tem um início e término bem </a:t>
            </a:r>
            <a:r>
              <a:rPr lang="pt-BR" dirty="0" smtClean="0"/>
              <a:t>definidos (PMI, 2008);</a:t>
            </a:r>
          </a:p>
          <a:p>
            <a:pPr algn="just"/>
            <a:r>
              <a:rPr lang="pt-BR" dirty="0"/>
              <a:t>O gerenciamento de projetos está diretamente relacionado com a garantia de obtenção das metas das </a:t>
            </a:r>
            <a:r>
              <a:rPr lang="pt-BR" dirty="0" smtClean="0"/>
              <a:t>organizações (PRADO, 2004);</a:t>
            </a:r>
          </a:p>
          <a:p>
            <a:pPr algn="just"/>
            <a:r>
              <a:rPr lang="pt-BR" dirty="0" smtClean="0"/>
              <a:t>Embora </a:t>
            </a:r>
            <a:r>
              <a:rPr lang="pt-BR" dirty="0"/>
              <a:t>temporários, os projetos podem ajudar a atingir os objetivos organizacionais quando estão alinhadas com estratégica da </a:t>
            </a:r>
            <a:r>
              <a:rPr lang="pt-BR" dirty="0" smtClean="0"/>
              <a:t>organização (PMI, 2008);</a:t>
            </a:r>
          </a:p>
          <a:p>
            <a:pPr algn="just"/>
            <a:r>
              <a:rPr lang="pt-BR" dirty="0"/>
              <a:t>O gerente de projetos é a pessoa responsável pelo andamento do </a:t>
            </a:r>
            <a:r>
              <a:rPr lang="pt-BR" dirty="0" smtClean="0"/>
              <a:t>projeto.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da gestão de projetos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/>
              <a:t>Ciclo de vida e organização do projeto</a:t>
            </a:r>
          </a:p>
          <a:p>
            <a:pPr marL="0" indent="0">
              <a:buNone/>
            </a:pPr>
            <a:endParaRPr lang="pt-BR" sz="2000" dirty="0" smtClean="0"/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estrutura mais aceita hoje, do ciclo de vida de projetos é a apresentada pelo PMI (2008): Inicio do projeto, </a:t>
            </a:r>
            <a:r>
              <a:rPr lang="pt-BR" sz="2000" dirty="0" smtClean="0"/>
              <a:t>organização </a:t>
            </a:r>
            <a:r>
              <a:rPr lang="pt-BR" sz="2000" dirty="0"/>
              <a:t>do projeto, execução do trabalho do projeto e encerramento do projeto.</a:t>
            </a:r>
            <a:endParaRPr lang="pt-BR" sz="2000" dirty="0" smtClean="0"/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61048"/>
            <a:ext cx="6264696" cy="22322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331640" y="6093296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PMBOK (2004)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9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Processos de gerenciamento de projetos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 smtClean="0"/>
          </a:p>
          <a:p>
            <a:r>
              <a:rPr lang="pt-BR" sz="2400" dirty="0" smtClean="0"/>
              <a:t>Um </a:t>
            </a:r>
            <a:r>
              <a:rPr lang="pt-BR" sz="2400" dirty="0"/>
              <a:t>processo é uma série de ações inter-relacionadas que visam gerar algum </a:t>
            </a:r>
            <a:r>
              <a:rPr lang="pt-BR" sz="2400" dirty="0" smtClean="0"/>
              <a:t>resultado (PMI, 2008)</a:t>
            </a:r>
            <a:endParaRPr lang="pt-BR" sz="2400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068960"/>
            <a:ext cx="5616624" cy="29139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835696" y="5949280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PMBOK (2004)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57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Mudança nas organizações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Atualmente os projetos vêm se tornando diferenciais nas organizações, boa parte das estratégias e as principais mudanças dentro das empresas têm sido executadas pro meio deles, tornaram-se um instrumento de mudança e desenvolvimento. (RABECHINI JR, 2003</a:t>
            </a:r>
            <a:r>
              <a:rPr lang="pt-BR" dirty="0" smtClean="0"/>
              <a:t>);</a:t>
            </a:r>
          </a:p>
          <a:p>
            <a:pPr algn="just"/>
            <a:r>
              <a:rPr lang="pt-BR" dirty="0" smtClean="0"/>
              <a:t>Um </a:t>
            </a:r>
            <a:r>
              <a:rPr lang="pt-BR" dirty="0"/>
              <a:t>dos fatores determinantes para um sucesso do projeto, não são apenas orçamento, programação e critérios de desempenho, agora a satisfação do cliente é colocada como determinante. O sucesso de um projeto será avaliado pelo consumidor</a:t>
            </a:r>
            <a:r>
              <a:rPr lang="pt-BR" dirty="0" smtClean="0"/>
              <a:t>. (MEREDITH, 2003)</a:t>
            </a:r>
          </a:p>
          <a:p>
            <a:pPr algn="just"/>
            <a:r>
              <a:rPr lang="pt-BR" dirty="0"/>
              <a:t>Administrar projetos vai além de adotar um guia e utilizar um modelo sistema gerencial de apoio, estas são ferramentas, se não entendido o funcionamento da gestão de projetos e trabalhada com uma metodologia adequada, são desperdícios para a empresa, elas precisam amadurecer. (RABECHINI JR E PESSOA, 2005)</a:t>
            </a:r>
          </a:p>
        </p:txBody>
      </p:sp>
    </p:spTree>
    <p:extLst>
      <p:ext uri="{BB962C8B-B14F-4D97-AF65-F5344CB8AC3E}">
        <p14:creationId xmlns:p14="http://schemas.microsoft.com/office/powerpoint/2010/main" val="231461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Mudança nas organizações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800" dirty="0" smtClean="0"/>
              <a:t>Modelos de maturidade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sz="2400" i="1" dirty="0" smtClean="0"/>
              <a:t>Project Management </a:t>
            </a:r>
            <a:r>
              <a:rPr lang="pt-BR" sz="2400" i="1" dirty="0" err="1" smtClean="0"/>
              <a:t>Maturity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Model</a:t>
            </a:r>
            <a:r>
              <a:rPr lang="pt-BR" sz="2400" i="1" dirty="0"/>
              <a:t> </a:t>
            </a:r>
            <a:r>
              <a:rPr lang="pt-BR" sz="2400" dirty="0" smtClean="0"/>
              <a:t>(PMMM)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i="1" dirty="0" err="1" smtClean="0"/>
              <a:t>Organizational</a:t>
            </a:r>
            <a:r>
              <a:rPr lang="pt-BR" sz="2400" i="1" dirty="0" smtClean="0"/>
              <a:t> Project Management </a:t>
            </a:r>
            <a:r>
              <a:rPr lang="pt-BR" sz="2400" i="1" dirty="0" err="1" smtClean="0"/>
              <a:t>Maturity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Model</a:t>
            </a:r>
            <a:r>
              <a:rPr lang="pt-BR" sz="2400" i="1" dirty="0" smtClean="0"/>
              <a:t> </a:t>
            </a:r>
            <a:r>
              <a:rPr lang="pt-BR" sz="2400" dirty="0" smtClean="0"/>
              <a:t>(OPM3)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2788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Estudo de 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AIESEC</a:t>
            </a:r>
          </a:p>
          <a:p>
            <a:r>
              <a:rPr lang="pt-BR" dirty="0" smtClean="0"/>
              <a:t>Atividade</a:t>
            </a:r>
          </a:p>
          <a:p>
            <a:r>
              <a:rPr lang="pt-BR" dirty="0" smtClean="0"/>
              <a:t>Programas</a:t>
            </a:r>
          </a:p>
          <a:p>
            <a:pPr marL="0" indent="0">
              <a:buNone/>
            </a:pPr>
            <a:r>
              <a:rPr lang="pt-BR" dirty="0" smtClean="0"/>
              <a:t>AIESEC no Brasil</a:t>
            </a:r>
          </a:p>
          <a:p>
            <a:r>
              <a:rPr lang="pt-BR" dirty="0" smtClean="0"/>
              <a:t>Nacional</a:t>
            </a:r>
          </a:p>
          <a:p>
            <a:r>
              <a:rPr lang="pt-BR" dirty="0" smtClean="0"/>
              <a:t>Local</a:t>
            </a:r>
            <a:endParaRPr lang="pt-BR" dirty="0"/>
          </a:p>
        </p:txBody>
      </p:sp>
      <p:pic>
        <p:nvPicPr>
          <p:cNvPr id="4" name="Imagem 3" descr="C:\Users\Rafael\Pictures\text389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84984"/>
            <a:ext cx="4672345" cy="20882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3831127" y="5401097"/>
            <a:ext cx="1383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autor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6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</TotalTime>
  <Words>1619</Words>
  <Application>Microsoft Office PowerPoint</Application>
  <PresentationFormat>Apresentação na tela (4:3)</PresentationFormat>
  <Paragraphs>352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A eficiência organizacional com base no gerenciamento de projetos: estudo de caso da AIESEC no Brasil</vt:lpstr>
      <vt:lpstr>Roteiro</vt:lpstr>
      <vt:lpstr>Introdução</vt:lpstr>
      <vt:lpstr>Estudo da gestão de projetos</vt:lpstr>
      <vt:lpstr>Estudo da gestão de projetos</vt:lpstr>
      <vt:lpstr>Processos de gerenciamento de projetos</vt:lpstr>
      <vt:lpstr>Mudança nas organizações</vt:lpstr>
      <vt:lpstr>Mudança nas organizações</vt:lpstr>
      <vt:lpstr>Estudo de caso</vt:lpstr>
      <vt:lpstr>Metodologia</vt:lpstr>
      <vt:lpstr>Análise de dados da pesquisa</vt:lpstr>
      <vt:lpstr>Análise de dados da pesquisa</vt:lpstr>
      <vt:lpstr>Análise de dados da pesquisa</vt:lpstr>
      <vt:lpstr>Análise da dados da pesquisa</vt:lpstr>
      <vt:lpstr>Análise de dados da pesquisa</vt:lpstr>
      <vt:lpstr>Análise de dados da pesquisa</vt:lpstr>
      <vt:lpstr>Análise de dados da pesquisa</vt:lpstr>
      <vt:lpstr>Análise de dados da pesquisa</vt:lpstr>
      <vt:lpstr>Considerações Finais</vt:lpstr>
      <vt:lpstr>Considerações Finais</vt:lpstr>
      <vt:lpstr>A eficiência organizacional com base no gerenciamento de projetos: estudo de caso da AIESEC no Brasil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Sérgio</dc:creator>
  <cp:lastModifiedBy>Rafael</cp:lastModifiedBy>
  <cp:revision>55</cp:revision>
  <dcterms:created xsi:type="dcterms:W3CDTF">2013-03-25T11:05:03Z</dcterms:created>
  <dcterms:modified xsi:type="dcterms:W3CDTF">2013-12-17T03:14:17Z</dcterms:modified>
</cp:coreProperties>
</file>